
<file path=[Content_Types].xml><?xml version="1.0" encoding="utf-8"?>
<Types xmlns="http://schemas.openxmlformats.org/package/2006/content-types">
  <Default Extension="jpeg" ContentType="image/jpeg"/>
  <Default Extension="png" ContentType="image/png"/>
  <Default Extension="emf" ContentType="image/x-emf"/>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7" r:id="rId3"/>
    <p:sldId id="284" r:id="rId5"/>
    <p:sldId id="304" r:id="rId6"/>
    <p:sldId id="285" r:id="rId7"/>
    <p:sldId id="282" r:id="rId8"/>
    <p:sldId id="289" r:id="rId9"/>
    <p:sldId id="286" r:id="rId10"/>
    <p:sldId id="290" r:id="rId11"/>
    <p:sldId id="292" r:id="rId12"/>
    <p:sldId id="293" r:id="rId13"/>
    <p:sldId id="291" r:id="rId14"/>
    <p:sldId id="294" r:id="rId15"/>
    <p:sldId id="287" r:id="rId16"/>
    <p:sldId id="295" r:id="rId17"/>
    <p:sldId id="296" r:id="rId18"/>
    <p:sldId id="297" r:id="rId19"/>
    <p:sldId id="298" r:id="rId20"/>
    <p:sldId id="288" r:id="rId21"/>
    <p:sldId id="299" r:id="rId22"/>
    <p:sldId id="301" r:id="rId23"/>
    <p:sldId id="300" r:id="rId24"/>
    <p:sldId id="302" r:id="rId25"/>
    <p:sldId id="303" r:id="rId26"/>
    <p:sldId id="28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3" autoAdjust="0"/>
    <p:restoredTop sz="94660"/>
  </p:normalViewPr>
  <p:slideViewPr>
    <p:cSldViewPr snapToGrid="0" showGuides="1">
      <p:cViewPr varScale="1">
        <p:scale>
          <a:sx n="109" d="100"/>
          <a:sy n="109" d="100"/>
        </p:scale>
        <p:origin x="480" y="9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9CC79-B5ED-4896-84C9-99CF6F384E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54F71-C498-4D18-8C91-6059B30B248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B53E0D-B6AE-4426-A7CD-40A4ECC0BD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0A2D4D-A08F-48AD-98C4-F1AC343874D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0A2D4D-A08F-48AD-98C4-F1AC343874D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0A2D4D-A08F-48AD-98C4-F1AC343874D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B53E0D-B6AE-4426-A7CD-40A4ECC0BD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0A2D4D-A08F-48AD-98C4-F1AC343874D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0A2D4D-A08F-48AD-98C4-F1AC343874D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0A2D4D-A08F-48AD-98C4-F1AC343874D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054F71-C498-4D18-8C91-6059B30B248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尾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a:grpSpLocks noChangeAspect="1"/>
          </p:cNvGrpSpPr>
          <p:nvPr userDrawn="1"/>
        </p:nvGrpSpPr>
        <p:grpSpPr>
          <a:xfrm>
            <a:off x="509843" y="97266"/>
            <a:ext cx="717506" cy="721638"/>
            <a:chOff x="841821" y="1271388"/>
            <a:chExt cx="883514" cy="888600"/>
          </a:xfrm>
        </p:grpSpPr>
        <p:grpSp>
          <p:nvGrpSpPr>
            <p:cNvPr id="11" name="组合 71"/>
            <p:cNvGrpSpPr/>
            <p:nvPr/>
          </p:nvGrpSpPr>
          <p:grpSpPr bwMode="auto">
            <a:xfrm>
              <a:off x="841821" y="1271388"/>
              <a:ext cx="883514" cy="888600"/>
              <a:chOff x="-1843032" y="1634255"/>
              <a:chExt cx="786401" cy="792408"/>
            </a:xfrm>
          </p:grpSpPr>
          <p:grpSp>
            <p:nvGrpSpPr>
              <p:cNvPr id="18" name="组合 72"/>
              <p:cNvGrpSpPr/>
              <p:nvPr/>
            </p:nvGrpSpPr>
            <p:grpSpPr bwMode="auto">
              <a:xfrm>
                <a:off x="-1843032" y="1634255"/>
                <a:ext cx="786401" cy="792408"/>
                <a:chOff x="1414834" y="1711414"/>
                <a:chExt cx="786401" cy="792408"/>
              </a:xfrm>
            </p:grpSpPr>
            <p:grpSp>
              <p:nvGrpSpPr>
                <p:cNvPr id="31" name="组合 84"/>
                <p:cNvGrpSpPr/>
                <p:nvPr/>
              </p:nvGrpSpPr>
              <p:grpSpPr bwMode="auto">
                <a:xfrm>
                  <a:off x="1414834" y="1711414"/>
                  <a:ext cx="786401" cy="792408"/>
                  <a:chOff x="1836688" y="2579062"/>
                  <a:chExt cx="1727202" cy="1701801"/>
                </a:xfrm>
              </p:grpSpPr>
              <p:pic>
                <p:nvPicPr>
                  <p:cNvPr id="33" name="Picture 17"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836688" y="2579062"/>
                    <a:ext cx="1727200" cy="169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Oval 18"/>
                  <p:cNvSpPr>
                    <a:spLocks noChangeArrowheads="1"/>
                  </p:cNvSpPr>
                  <p:nvPr/>
                </p:nvSpPr>
                <p:spPr bwMode="gray">
                  <a:xfrm>
                    <a:off x="1836692" y="2579062"/>
                    <a:ext cx="1727198" cy="1701801"/>
                  </a:xfrm>
                  <a:prstGeom prst="ellipse">
                    <a:avLst/>
                  </a:prstGeom>
                  <a:solidFill>
                    <a:srgbClr val="FFC000"/>
                  </a:solidFill>
                  <a:ln w="9525">
                    <a:solidFill>
                      <a:srgbClr val="FFFF00"/>
                    </a:solidFill>
                    <a:round/>
                  </a:ln>
                </p:spPr>
                <p:txBody>
                  <a:bodyPr wrap="none" anchor="ctr"/>
                  <a:lstStyle/>
                  <a:p>
                    <a:pPr marL="0" marR="0" lvl="0" indent="0" algn="ctr" defTabSz="1097280" rtl="0" eaLnBrk="1" fontAlgn="auto" latinLnBrk="0" hangingPunct="1">
                      <a:lnSpc>
                        <a:spcPct val="100000"/>
                      </a:lnSpc>
                      <a:spcBef>
                        <a:spcPts val="0"/>
                      </a:spcBef>
                      <a:spcAft>
                        <a:spcPts val="0"/>
                      </a:spcAft>
                      <a:buClrTx/>
                      <a:buSzTx/>
                      <a:buFontTx/>
                      <a:buNone/>
                      <a:defRPr/>
                    </a:pPr>
                    <a:endParaRPr kumimoji="0" lang="zh-CN" altLang="en-US" sz="3360" b="0" i="0" u="none" strike="noStrike" kern="0" cap="none" spc="0" normalizeH="0" baseline="0" noProof="0" dirty="0">
                      <a:ln>
                        <a:noFill/>
                      </a:ln>
                      <a:solidFill>
                        <a:srgbClr val="FFFF7A"/>
                      </a:solidFill>
                      <a:effectLst/>
                      <a:uLnTx/>
                      <a:uFillTx/>
                      <a:latin typeface="Arial Black" panose="020B0A04020102020204" pitchFamily="34" charset="0"/>
                      <a:ea typeface="华文细黑" panose="02010600040101010101" pitchFamily="2" charset="-122"/>
                      <a:cs typeface="Arial" panose="020B0604020202020204" pitchFamily="34" charset="0"/>
                    </a:endParaRPr>
                  </a:p>
                </p:txBody>
              </p:sp>
            </p:grpSp>
            <p:pic>
              <p:nvPicPr>
                <p:cNvPr id="32" name="Picture 19"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97475" y="1725334"/>
                  <a:ext cx="621120" cy="27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p:nvPr/>
            </p:nvGrpSpPr>
            <p:grpSpPr bwMode="auto">
              <a:xfrm rot="-1297425" flipH="1" flipV="1">
                <a:off x="-1787326" y="2244534"/>
                <a:ext cx="673472" cy="164841"/>
                <a:chOff x="2532" y="1051"/>
                <a:chExt cx="893" cy="246"/>
              </a:xfrm>
            </p:grpSpPr>
            <p:grpSp>
              <p:nvGrpSpPr>
                <p:cNvPr id="20" name="Group 21"/>
                <p:cNvGrpSpPr/>
                <p:nvPr/>
              </p:nvGrpSpPr>
              <p:grpSpPr bwMode="auto">
                <a:xfrm>
                  <a:off x="2532" y="1051"/>
                  <a:ext cx="743" cy="185"/>
                  <a:chOff x="1565" y="2568"/>
                  <a:chExt cx="1118" cy="279"/>
                </a:xfrm>
              </p:grpSpPr>
              <p:sp>
                <p:nvSpPr>
                  <p:cNvPr id="27" name="AutoShape 22"/>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109728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8" name="AutoShape 23"/>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109728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9" name="AutoShape 24"/>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109728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0" name="AutoShape 25"/>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109728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21" name="Group 26"/>
                <p:cNvGrpSpPr/>
                <p:nvPr/>
              </p:nvGrpSpPr>
              <p:grpSpPr bwMode="auto">
                <a:xfrm rot="1353540">
                  <a:off x="2682" y="1111"/>
                  <a:ext cx="743" cy="186"/>
                  <a:chOff x="1565" y="2568"/>
                  <a:chExt cx="1118" cy="279"/>
                </a:xfrm>
              </p:grpSpPr>
              <p:sp>
                <p:nvSpPr>
                  <p:cNvPr id="22" name="AutoShape 27"/>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109728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3" name="AutoShape 28"/>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109728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4" name="AutoShape 29"/>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109728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6" name="AutoShape 30"/>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109728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grpSp>
        <p:sp>
          <p:nvSpPr>
            <p:cNvPr id="14" name="矩形 13"/>
            <p:cNvSpPr/>
            <p:nvPr/>
          </p:nvSpPr>
          <p:spPr>
            <a:xfrm>
              <a:off x="1012796" y="1432951"/>
              <a:ext cx="541559" cy="541559"/>
            </a:xfrm>
            <a:prstGeom prst="rect">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39" name="图片 38" descr="图片包含 户外, 天空, 飞机, 平面&#10;&#10;已生成高可信度的说明"/>
          <p:cNvPicPr>
            <a:picLocks noChangeAspect="1"/>
          </p:cNvPicPr>
          <p:nvPr userDrawn="1"/>
        </p:nvPicPr>
        <p:blipFill rotWithShape="1">
          <a:blip r:embed="rId6">
            <a:extLst>
              <a:ext uri="{28A0092B-C50C-407E-A947-70E740481C1C}">
                <a14:useLocalDpi xmlns:a14="http://schemas.microsoft.com/office/drawing/2010/main" val="0"/>
              </a:ext>
            </a:extLst>
          </a:blip>
          <a:srcRect l="9227" t="12703" r="12436" b="12469"/>
          <a:stretch>
            <a:fillRect/>
          </a:stretch>
        </p:blipFill>
        <p:spPr>
          <a:xfrm>
            <a:off x="0" y="889943"/>
            <a:ext cx="12207230" cy="58300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media" Target="../media/media1.m4a"/><Relationship Id="rId4" Type="http://schemas.openxmlformats.org/officeDocument/2006/relationships/audio" Target="../media/media1.m4a"/><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8282" t="20621" r="16796" b="41874"/>
          <a:stretch>
            <a:fillRect/>
          </a:stretch>
        </p:blipFill>
        <p:spPr>
          <a:xfrm>
            <a:off x="1152525" y="1714070"/>
            <a:ext cx="9134475" cy="22860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5156"/>
          <a:stretch>
            <a:fillRect/>
          </a:stretch>
        </p:blipFill>
        <p:spPr>
          <a:xfrm>
            <a:off x="457200" y="381430"/>
            <a:ext cx="11563350" cy="6095140"/>
          </a:xfrm>
          <a:prstGeom prst="rect">
            <a:avLst/>
          </a:prstGeom>
        </p:spPr>
      </p:pic>
      <p:pic>
        <p:nvPicPr>
          <p:cNvPr id="17" name="党建">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304800" y="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Click="0" advTm="4000">
        <p14:ripple/>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8" repeatCount="indefinite"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中国天眼</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47423" y="3427375"/>
            <a:ext cx="3606871" cy="2153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圆角矩形 40"/>
          <p:cNvSpPr/>
          <p:nvPr/>
        </p:nvSpPr>
        <p:spPr>
          <a:xfrm>
            <a:off x="1237915" y="1773585"/>
            <a:ext cx="3403996" cy="1342033"/>
          </a:xfrm>
          <a:prstGeom prst="roundRect">
            <a:avLst>
              <a:gd name="adj" fmla="val 50000"/>
            </a:avLst>
          </a:prstGeom>
          <a:gradFill>
            <a:gsLst>
              <a:gs pos="0">
                <a:srgbClr val="FF3302"/>
              </a:gs>
              <a:gs pos="100000">
                <a:srgbClr val="CB0800"/>
              </a:gs>
            </a:gsLst>
            <a:lin ang="5400000" scaled="1"/>
          </a:gradFill>
          <a:ln w="19050" cap="flat" cmpd="sng" algn="ctr">
            <a:noFill/>
            <a:prstDash val="solid"/>
          </a:ln>
          <a:effectLst/>
        </p:spPr>
        <p:txBody>
          <a:bodyPr rtlCol="0" anchor="ctr"/>
          <a:lstStyle/>
          <a:p>
            <a:pPr algn="ctr" defTabSz="1219200">
              <a:defRPr/>
            </a:pPr>
            <a:r>
              <a:rPr lang="zh-CN" altLang="en-US" sz="2135" b="1" kern="0" dirty="0">
                <a:solidFill>
                  <a:srgbClr val="FFFFFF"/>
                </a:solidFill>
                <a:latin typeface="Calibri" panose="020F0502020204030204"/>
                <a:ea typeface="微软雅黑" panose="020B0503020204020204" pitchFamily="34" charset="-122"/>
              </a:rPr>
              <a:t>它将香港、澳门、珠海三地连为一体。</a:t>
            </a:r>
            <a:endParaRPr lang="zh-CN" altLang="en-US" sz="2135" b="1" kern="0" dirty="0">
              <a:solidFill>
                <a:srgbClr val="FFFFFF"/>
              </a:solidFill>
              <a:latin typeface="Calibri" panose="020F0502020204030204"/>
              <a:ea typeface="微软雅黑" panose="020B0503020204020204" pitchFamily="34" charset="-122"/>
            </a:endParaRPr>
          </a:p>
        </p:txBody>
      </p:sp>
      <p:sp>
        <p:nvSpPr>
          <p:cNvPr id="6" name="圆角矩形 40"/>
          <p:cNvSpPr/>
          <p:nvPr/>
        </p:nvSpPr>
        <p:spPr>
          <a:xfrm>
            <a:off x="5647991" y="1773584"/>
            <a:ext cx="3403996" cy="1342033"/>
          </a:xfrm>
          <a:prstGeom prst="roundRect">
            <a:avLst>
              <a:gd name="adj" fmla="val 50000"/>
            </a:avLst>
          </a:prstGeom>
          <a:gradFill>
            <a:gsLst>
              <a:gs pos="0">
                <a:srgbClr val="FF3302"/>
              </a:gs>
              <a:gs pos="100000">
                <a:srgbClr val="CB0800"/>
              </a:gs>
            </a:gsLst>
            <a:lin ang="5400000" scaled="1"/>
          </a:gradFill>
          <a:ln w="19050" cap="flat" cmpd="sng" algn="ctr">
            <a:noFill/>
            <a:prstDash val="solid"/>
          </a:ln>
          <a:effectLst/>
        </p:spPr>
        <p:txBody>
          <a:bodyPr rtlCol="0" anchor="ctr"/>
          <a:lstStyle/>
          <a:p>
            <a:pPr algn="ctr" defTabSz="1219200">
              <a:defRPr/>
            </a:pPr>
            <a:r>
              <a:rPr lang="zh-CN" altLang="en-US" sz="2135" b="1" kern="0" dirty="0">
                <a:solidFill>
                  <a:srgbClr val="FFFFFF"/>
                </a:solidFill>
                <a:latin typeface="Calibri" panose="020F0502020204030204"/>
                <a:ea typeface="微软雅黑" panose="020B0503020204020204" pitchFamily="34" charset="-122"/>
              </a:rPr>
              <a:t>工程师们用科技和勇气完成这个工程奇迹</a:t>
            </a:r>
            <a:endParaRPr lang="zh-CN" altLang="en-US" sz="2135" b="1" kern="0" dirty="0">
              <a:solidFill>
                <a:srgbClr val="FFFFFF"/>
              </a:solidFill>
              <a:latin typeface="Calibri" panose="020F0502020204030204"/>
              <a:ea typeface="微软雅黑" panose="020B0503020204020204" pitchFamily="34" charset="-122"/>
            </a:endParaRPr>
          </a:p>
        </p:txBody>
      </p:sp>
      <p:sp>
        <p:nvSpPr>
          <p:cNvPr id="7" name="圆角矩形 40"/>
          <p:cNvSpPr/>
          <p:nvPr/>
        </p:nvSpPr>
        <p:spPr>
          <a:xfrm>
            <a:off x="2412442" y="3770669"/>
            <a:ext cx="4088049" cy="1831759"/>
          </a:xfrm>
          <a:prstGeom prst="roundRect">
            <a:avLst>
              <a:gd name="adj" fmla="val 50000"/>
            </a:avLst>
          </a:prstGeom>
          <a:gradFill>
            <a:gsLst>
              <a:gs pos="0">
                <a:srgbClr val="FF3302"/>
              </a:gs>
              <a:gs pos="100000">
                <a:srgbClr val="CB0800"/>
              </a:gs>
            </a:gsLst>
            <a:lin ang="5400000" scaled="1"/>
          </a:gradFill>
          <a:ln w="19050" cap="flat" cmpd="sng" algn="ctr">
            <a:noFill/>
            <a:prstDash val="solid"/>
          </a:ln>
          <a:effectLst/>
        </p:spPr>
        <p:txBody>
          <a:bodyPr rtlCol="0" anchor="ctr"/>
          <a:lstStyle/>
          <a:p>
            <a:pPr algn="ctr" defTabSz="1219200">
              <a:defRPr/>
            </a:pPr>
            <a:r>
              <a:rPr lang="zh-CN" altLang="en-US" sz="1865" b="1" kern="0" dirty="0">
                <a:solidFill>
                  <a:srgbClr val="FFFFFF"/>
                </a:solidFill>
                <a:latin typeface="Calibri" panose="020F0502020204030204"/>
                <a:ea typeface="微软雅黑" panose="020B0503020204020204" pitchFamily="34" charset="-122"/>
              </a:rPr>
              <a:t>他们要启用世界最大的巨型震锤来完成人工岛的建造，沟通起跨海大桥与海底隧道，这也是一项史无前例的工程。</a:t>
            </a:r>
            <a:endParaRPr lang="zh-CN" altLang="en-US" sz="1865" b="1" kern="0" dirty="0">
              <a:solidFill>
                <a:srgbClr val="FFFFFF"/>
              </a:solidFill>
              <a:latin typeface="Calibri" panose="020F0502020204030204"/>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500" fill="hold"/>
                                        <p:tgtEl>
                                          <p:spTgt spid="5"/>
                                        </p:tgtEl>
                                        <p:attrNameLst>
                                          <p:attrName>ppt_w</p:attrName>
                                        </p:attrNameLst>
                                      </p:cBhvr>
                                      <p:tavLst>
                                        <p:tav tm="0">
                                          <p:val>
                                            <p:fltVal val="0"/>
                                          </p:val>
                                        </p:tav>
                                        <p:tav tm="100000">
                                          <p:val>
                                            <p:strVal val="#ppt_w"/>
                                          </p:val>
                                        </p:tav>
                                      </p:tavLst>
                                    </p:anim>
                                    <p:anim calcmode="lin" valueType="num">
                                      <p:cBhvr>
                                        <p:cTn id="13" dur="1500" fill="hold"/>
                                        <p:tgtEl>
                                          <p:spTgt spid="5"/>
                                        </p:tgtEl>
                                        <p:attrNameLst>
                                          <p:attrName>ppt_h</p:attrName>
                                        </p:attrNameLst>
                                      </p:cBhvr>
                                      <p:tavLst>
                                        <p:tav tm="0">
                                          <p:val>
                                            <p:fltVal val="0"/>
                                          </p:val>
                                        </p:tav>
                                        <p:tav tm="100000">
                                          <p:val>
                                            <p:strVal val="#ppt_h"/>
                                          </p:val>
                                        </p:tav>
                                      </p:tavLst>
                                    </p:anim>
                                    <p:animEffect transition="in" filter="fade">
                                      <p:cBhvr>
                                        <p:cTn id="14" dur="1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500" fill="hold"/>
                                        <p:tgtEl>
                                          <p:spTgt spid="6"/>
                                        </p:tgtEl>
                                        <p:attrNameLst>
                                          <p:attrName>ppt_w</p:attrName>
                                        </p:attrNameLst>
                                      </p:cBhvr>
                                      <p:tavLst>
                                        <p:tav tm="0">
                                          <p:val>
                                            <p:fltVal val="0"/>
                                          </p:val>
                                        </p:tav>
                                        <p:tav tm="100000">
                                          <p:val>
                                            <p:strVal val="#ppt_w"/>
                                          </p:val>
                                        </p:tav>
                                      </p:tavLst>
                                    </p:anim>
                                    <p:anim calcmode="lin" valueType="num">
                                      <p:cBhvr>
                                        <p:cTn id="18" dur="1500" fill="hold"/>
                                        <p:tgtEl>
                                          <p:spTgt spid="6"/>
                                        </p:tgtEl>
                                        <p:attrNameLst>
                                          <p:attrName>ppt_h</p:attrName>
                                        </p:attrNameLst>
                                      </p:cBhvr>
                                      <p:tavLst>
                                        <p:tav tm="0">
                                          <p:val>
                                            <p:fltVal val="0"/>
                                          </p:val>
                                        </p:tav>
                                        <p:tav tm="100000">
                                          <p:val>
                                            <p:strVal val="#ppt_h"/>
                                          </p:val>
                                        </p:tav>
                                      </p:tavLst>
                                    </p:anim>
                                    <p:animEffect transition="in" filter="fade">
                                      <p:cBhvr>
                                        <p:cTn id="19" dur="1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500" fill="hold"/>
                                        <p:tgtEl>
                                          <p:spTgt spid="7"/>
                                        </p:tgtEl>
                                        <p:attrNameLst>
                                          <p:attrName>ppt_w</p:attrName>
                                        </p:attrNameLst>
                                      </p:cBhvr>
                                      <p:tavLst>
                                        <p:tav tm="0">
                                          <p:val>
                                            <p:fltVal val="0"/>
                                          </p:val>
                                        </p:tav>
                                        <p:tav tm="100000">
                                          <p:val>
                                            <p:strVal val="#ppt_w"/>
                                          </p:val>
                                        </p:tav>
                                      </p:tavLst>
                                    </p:anim>
                                    <p:anim calcmode="lin" valueType="num">
                                      <p:cBhvr>
                                        <p:cTn id="23" dur="1500" fill="hold"/>
                                        <p:tgtEl>
                                          <p:spTgt spid="7"/>
                                        </p:tgtEl>
                                        <p:attrNameLst>
                                          <p:attrName>ppt_h</p:attrName>
                                        </p:attrNameLst>
                                      </p:cBhvr>
                                      <p:tavLst>
                                        <p:tav tm="0">
                                          <p:val>
                                            <p:fltVal val="0"/>
                                          </p:val>
                                        </p:tav>
                                        <p:tav tm="100000">
                                          <p:val>
                                            <p:strVal val="#ppt_h"/>
                                          </p:val>
                                        </p:tav>
                                      </p:tavLst>
                                    </p:anim>
                                    <p:animEffect transition="in" filter="fade">
                                      <p:cBhvr>
                                        <p:cTn id="24"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640816"/>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中国超算</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588797" y="1526974"/>
            <a:ext cx="8514380" cy="954364"/>
          </a:xfrm>
          <a:prstGeom prst="rect">
            <a:avLst/>
          </a:prstGeom>
          <a:noFill/>
        </p:spPr>
        <p:txBody>
          <a:bodyPr wrap="square" rtlCol="0">
            <a:spAutoFit/>
          </a:bodyPr>
          <a:lstStyle/>
          <a:p>
            <a:pPr defTabSz="914400">
              <a:lnSpc>
                <a:spcPct val="150000"/>
              </a:lnSpc>
            </a:pP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神威</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太湖之光超级计算机是由国家并行计算机工程技术研究中心研制的超级计算机。 </a:t>
            </a:r>
            <a:endParaRPr lang="zh-CN" altLang="en-US" sz="1865"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700244" y="1652277"/>
            <a:ext cx="831235" cy="831232"/>
            <a:chOff x="1484661" y="1335542"/>
            <a:chExt cx="1648026" cy="1648022"/>
          </a:xfrm>
        </p:grpSpPr>
        <p:sp>
          <p:nvSpPr>
            <p:cNvPr id="10" name="Freeform: Shape 28"/>
            <p:cNvSpPr/>
            <p:nvPr/>
          </p:nvSpPr>
          <p:spPr bwMode="auto">
            <a:xfrm rot="18900000">
              <a:off x="1484661" y="1335542"/>
              <a:ext cx="1648026" cy="1648022"/>
            </a:xfrm>
            <a:custGeom>
              <a:avLst/>
              <a:gdLst>
                <a:gd name="connsiteX0" fmla="*/ 1129410 w 1323185"/>
                <a:gd name="connsiteY0" fmla="*/ 193774 h 1323184"/>
                <a:gd name="connsiteX1" fmla="*/ 1162336 w 1323185"/>
                <a:gd name="connsiteY1" fmla="*/ 273265 h 1323184"/>
                <a:gd name="connsiteX2" fmla="*/ 1162336 w 1323185"/>
                <a:gd name="connsiteY2" fmla="*/ 454178 h 1323184"/>
                <a:gd name="connsiteX3" fmla="*/ 1290259 w 1323185"/>
                <a:gd name="connsiteY3" fmla="*/ 582101 h 1323184"/>
                <a:gd name="connsiteX4" fmla="*/ 1290259 w 1323185"/>
                <a:gd name="connsiteY4" fmla="*/ 741083 h 1323184"/>
                <a:gd name="connsiteX5" fmla="*/ 1162336 w 1323185"/>
                <a:gd name="connsiteY5" fmla="*/ 869006 h 1323184"/>
                <a:gd name="connsiteX6" fmla="*/ 1162336 w 1323185"/>
                <a:gd name="connsiteY6" fmla="*/ 1049917 h 1323184"/>
                <a:gd name="connsiteX7" fmla="*/ 1049919 w 1323185"/>
                <a:gd name="connsiteY7" fmla="*/ 1162334 h 1323184"/>
                <a:gd name="connsiteX8" fmla="*/ 869008 w 1323185"/>
                <a:gd name="connsiteY8" fmla="*/ 1162334 h 1323184"/>
                <a:gd name="connsiteX9" fmla="*/ 741083 w 1323185"/>
                <a:gd name="connsiteY9" fmla="*/ 1290258 h 1323184"/>
                <a:gd name="connsiteX10" fmla="*/ 582101 w 1323185"/>
                <a:gd name="connsiteY10" fmla="*/ 1290258 h 1323184"/>
                <a:gd name="connsiteX11" fmla="*/ 454177 w 1323185"/>
                <a:gd name="connsiteY11" fmla="*/ 1162334 h 1323184"/>
                <a:gd name="connsiteX12" fmla="*/ 273267 w 1323185"/>
                <a:gd name="connsiteY12" fmla="*/ 1162334 h 1323184"/>
                <a:gd name="connsiteX13" fmla="*/ 160850 w 1323185"/>
                <a:gd name="connsiteY13" fmla="*/ 1049917 h 1323184"/>
                <a:gd name="connsiteX14" fmla="*/ 160850 w 1323185"/>
                <a:gd name="connsiteY14" fmla="*/ 869007 h 1323184"/>
                <a:gd name="connsiteX15" fmla="*/ 32926 w 1323185"/>
                <a:gd name="connsiteY15" fmla="*/ 741083 h 1323184"/>
                <a:gd name="connsiteX16" fmla="*/ 32926 w 1323185"/>
                <a:gd name="connsiteY16" fmla="*/ 582101 h 1323184"/>
                <a:gd name="connsiteX17" fmla="*/ 160850 w 1323185"/>
                <a:gd name="connsiteY17" fmla="*/ 454176 h 1323184"/>
                <a:gd name="connsiteX18" fmla="*/ 160850 w 1323185"/>
                <a:gd name="connsiteY18" fmla="*/ 273265 h 1323184"/>
                <a:gd name="connsiteX19" fmla="*/ 273267 w 1323185"/>
                <a:gd name="connsiteY19" fmla="*/ 160848 h 1323184"/>
                <a:gd name="connsiteX20" fmla="*/ 454178 w 1323185"/>
                <a:gd name="connsiteY20" fmla="*/ 160848 h 1323184"/>
                <a:gd name="connsiteX21" fmla="*/ 582101 w 1323185"/>
                <a:gd name="connsiteY21" fmla="*/ 32925 h 1323184"/>
                <a:gd name="connsiteX22" fmla="*/ 741083 w 1323185"/>
                <a:gd name="connsiteY22" fmla="*/ 32925 h 1323184"/>
                <a:gd name="connsiteX23" fmla="*/ 869006 w 1323185"/>
                <a:gd name="connsiteY23" fmla="*/ 160848 h 1323184"/>
                <a:gd name="connsiteX24" fmla="*/ 1049919 w 1323185"/>
                <a:gd name="connsiteY24" fmla="*/ 160848 h 1323184"/>
                <a:gd name="connsiteX25" fmla="*/ 1129410 w 1323185"/>
                <a:gd name="connsiteY25" fmla="*/ 193774 h 13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23185" h="1323184">
                  <a:moveTo>
                    <a:pt x="1129410" y="193774"/>
                  </a:moveTo>
                  <a:cubicBezTo>
                    <a:pt x="1149753" y="214118"/>
                    <a:pt x="1162336" y="242222"/>
                    <a:pt x="1162336" y="273265"/>
                  </a:cubicBezTo>
                  <a:lnTo>
                    <a:pt x="1162336" y="454178"/>
                  </a:lnTo>
                  <a:lnTo>
                    <a:pt x="1290259" y="582101"/>
                  </a:lnTo>
                  <a:cubicBezTo>
                    <a:pt x="1334161" y="626002"/>
                    <a:pt x="1334161" y="697181"/>
                    <a:pt x="1290259" y="741083"/>
                  </a:cubicBezTo>
                  <a:lnTo>
                    <a:pt x="1162336" y="869006"/>
                  </a:lnTo>
                  <a:lnTo>
                    <a:pt x="1162336" y="1049917"/>
                  </a:lnTo>
                  <a:cubicBezTo>
                    <a:pt x="1162336" y="1112003"/>
                    <a:pt x="1112005" y="1162334"/>
                    <a:pt x="1049919" y="1162334"/>
                  </a:cubicBezTo>
                  <a:lnTo>
                    <a:pt x="869008" y="1162334"/>
                  </a:lnTo>
                  <a:lnTo>
                    <a:pt x="741083" y="1290258"/>
                  </a:lnTo>
                  <a:cubicBezTo>
                    <a:pt x="697182" y="1334160"/>
                    <a:pt x="626003" y="1334160"/>
                    <a:pt x="582101" y="1290258"/>
                  </a:cubicBezTo>
                  <a:lnTo>
                    <a:pt x="454177" y="1162334"/>
                  </a:lnTo>
                  <a:lnTo>
                    <a:pt x="273267" y="1162334"/>
                  </a:lnTo>
                  <a:cubicBezTo>
                    <a:pt x="211181" y="1162334"/>
                    <a:pt x="160850" y="1112003"/>
                    <a:pt x="160850" y="1049917"/>
                  </a:cubicBezTo>
                  <a:lnTo>
                    <a:pt x="160850" y="869007"/>
                  </a:lnTo>
                  <a:lnTo>
                    <a:pt x="32926" y="741083"/>
                  </a:lnTo>
                  <a:cubicBezTo>
                    <a:pt x="-10976" y="697181"/>
                    <a:pt x="-10976" y="626002"/>
                    <a:pt x="32926" y="582101"/>
                  </a:cubicBezTo>
                  <a:lnTo>
                    <a:pt x="160850" y="454176"/>
                  </a:lnTo>
                  <a:lnTo>
                    <a:pt x="160850" y="273265"/>
                  </a:lnTo>
                  <a:cubicBezTo>
                    <a:pt x="160850" y="211179"/>
                    <a:pt x="211181" y="160848"/>
                    <a:pt x="273267" y="160848"/>
                  </a:cubicBezTo>
                  <a:lnTo>
                    <a:pt x="454178" y="160848"/>
                  </a:lnTo>
                  <a:lnTo>
                    <a:pt x="582101" y="32925"/>
                  </a:lnTo>
                  <a:cubicBezTo>
                    <a:pt x="626003" y="-10976"/>
                    <a:pt x="697182" y="-10976"/>
                    <a:pt x="741083" y="32925"/>
                  </a:cubicBezTo>
                  <a:lnTo>
                    <a:pt x="869006" y="160848"/>
                  </a:lnTo>
                  <a:lnTo>
                    <a:pt x="1049919" y="160848"/>
                  </a:lnTo>
                  <a:cubicBezTo>
                    <a:pt x="1080962" y="160848"/>
                    <a:pt x="1109066" y="173431"/>
                    <a:pt x="1129410" y="193774"/>
                  </a:cubicBezTo>
                  <a:close/>
                </a:path>
              </a:pathLst>
            </a:custGeom>
            <a:gradFill>
              <a:gsLst>
                <a:gs pos="0">
                  <a:srgbClr val="FF3302"/>
                </a:gs>
                <a:gs pos="100000">
                  <a:srgbClr val="CB0800"/>
                </a:gs>
              </a:gsLst>
              <a:lin ang="5400000" scaled="1"/>
            </a:gradFill>
            <a:ln w="19050">
              <a:noFill/>
              <a:round/>
            </a:ln>
          </p:spPr>
          <p:txBody>
            <a:bodyPr anchor="ctr"/>
            <a:lstStyle/>
            <a:p>
              <a:pPr algn="ctr" defTabSz="1219200">
                <a:defRPr/>
              </a:pPr>
              <a:endParaRPr sz="1350" kern="0">
                <a:solidFill>
                  <a:srgbClr val="000000">
                    <a:lumMod val="75000"/>
                    <a:lumOff val="25000"/>
                  </a:srgbClr>
                </a:solidFill>
                <a:latin typeface="Agency FB" panose="020B0503020202020204" pitchFamily="34" charset="0"/>
                <a:ea typeface="微软雅黑" panose="020B0503020204020204" pitchFamily="34" charset="-122"/>
              </a:endParaRPr>
            </a:p>
          </p:txBody>
        </p:sp>
        <p:sp>
          <p:nvSpPr>
            <p:cNvPr id="11" name="Text Placeholder 59"/>
            <p:cNvSpPr txBox="1"/>
            <p:nvPr/>
          </p:nvSpPr>
          <p:spPr>
            <a:xfrm>
              <a:off x="1654722" y="1956390"/>
              <a:ext cx="1307903" cy="40632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200">
                <a:spcBef>
                  <a:spcPts val="0"/>
                </a:spcBef>
                <a:defRPr/>
              </a:pPr>
              <a:r>
                <a:rPr lang="en-US" altLang="zh-CN" sz="3200" b="1" kern="0" dirty="0">
                  <a:gradFill>
                    <a:gsLst>
                      <a:gs pos="100000">
                        <a:prstClr val="white"/>
                      </a:gs>
                      <a:gs pos="0">
                        <a:prstClr val="white">
                          <a:lumMod val="95000"/>
                        </a:prstClr>
                      </a:gs>
                    </a:gsLst>
                    <a:path path="circle">
                      <a:fillToRect l="100000" b="100000"/>
                    </a:path>
                  </a:gradFill>
                  <a:latin typeface="Agency FB" panose="020B0503020202020204" pitchFamily="34" charset="0"/>
                  <a:ea typeface="微软雅黑" panose="020B0503020204020204" pitchFamily="34" charset="-122"/>
                </a:rPr>
                <a:t>1</a:t>
              </a:r>
              <a:endParaRPr lang="zh-CN" altLang="en-US" sz="3200" b="1" kern="0" dirty="0">
                <a:gradFill>
                  <a:gsLst>
                    <a:gs pos="100000">
                      <a:prstClr val="white"/>
                    </a:gs>
                    <a:gs pos="0">
                      <a:prstClr val="white">
                        <a:lumMod val="95000"/>
                      </a:prstClr>
                    </a:gs>
                  </a:gsLst>
                  <a:path path="circle">
                    <a:fillToRect l="100000" b="100000"/>
                  </a:path>
                </a:gradFill>
                <a:latin typeface="Agency FB" panose="020B0503020202020204" pitchFamily="34" charset="0"/>
                <a:ea typeface="微软雅黑" panose="020B0503020204020204" pitchFamily="34" charset="-122"/>
              </a:endParaRPr>
            </a:p>
          </p:txBody>
        </p:sp>
      </p:grpSp>
      <p:sp>
        <p:nvSpPr>
          <p:cNvPr id="12" name="文本框 3"/>
          <p:cNvSpPr txBox="1"/>
          <p:nvPr/>
        </p:nvSpPr>
        <p:spPr>
          <a:xfrm>
            <a:off x="1588797" y="2720093"/>
            <a:ext cx="8514380" cy="1385379"/>
          </a:xfrm>
          <a:prstGeom prst="rect">
            <a:avLst/>
          </a:prstGeom>
          <a:noFill/>
        </p:spPr>
        <p:txBody>
          <a:bodyPr wrap="square" rtlCol="0">
            <a:spAutoFit/>
          </a:bodyPr>
          <a:lstStyle/>
          <a:p>
            <a:pPr defTabSz="914400">
              <a:lnSpc>
                <a:spcPct val="150000"/>
              </a:lnSpc>
            </a:pP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 </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2016</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年</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6</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月</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20</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日下午</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3</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点，</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TOP500</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组织在法兰克福世界超算大会（</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ISC</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）上，“神威</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太湖之光”超级计算机系统登顶榜单之首，成为世界上首台运算速度超过十亿亿次的超级计算机。</a:t>
            </a:r>
            <a:endParaRPr lang="zh-CN" altLang="en-US" sz="1865"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89216" y="2893997"/>
            <a:ext cx="831235" cy="831232"/>
            <a:chOff x="1484661" y="1335542"/>
            <a:chExt cx="1648026" cy="1648022"/>
          </a:xfrm>
        </p:grpSpPr>
        <p:sp>
          <p:nvSpPr>
            <p:cNvPr id="14" name="Freeform: Shape 28"/>
            <p:cNvSpPr/>
            <p:nvPr/>
          </p:nvSpPr>
          <p:spPr bwMode="auto">
            <a:xfrm rot="18900000">
              <a:off x="1484661" y="1335542"/>
              <a:ext cx="1648026" cy="1648022"/>
            </a:xfrm>
            <a:custGeom>
              <a:avLst/>
              <a:gdLst>
                <a:gd name="connsiteX0" fmla="*/ 1129410 w 1323185"/>
                <a:gd name="connsiteY0" fmla="*/ 193774 h 1323184"/>
                <a:gd name="connsiteX1" fmla="*/ 1162336 w 1323185"/>
                <a:gd name="connsiteY1" fmla="*/ 273265 h 1323184"/>
                <a:gd name="connsiteX2" fmla="*/ 1162336 w 1323185"/>
                <a:gd name="connsiteY2" fmla="*/ 454178 h 1323184"/>
                <a:gd name="connsiteX3" fmla="*/ 1290259 w 1323185"/>
                <a:gd name="connsiteY3" fmla="*/ 582101 h 1323184"/>
                <a:gd name="connsiteX4" fmla="*/ 1290259 w 1323185"/>
                <a:gd name="connsiteY4" fmla="*/ 741083 h 1323184"/>
                <a:gd name="connsiteX5" fmla="*/ 1162336 w 1323185"/>
                <a:gd name="connsiteY5" fmla="*/ 869006 h 1323184"/>
                <a:gd name="connsiteX6" fmla="*/ 1162336 w 1323185"/>
                <a:gd name="connsiteY6" fmla="*/ 1049917 h 1323184"/>
                <a:gd name="connsiteX7" fmla="*/ 1049919 w 1323185"/>
                <a:gd name="connsiteY7" fmla="*/ 1162334 h 1323184"/>
                <a:gd name="connsiteX8" fmla="*/ 869008 w 1323185"/>
                <a:gd name="connsiteY8" fmla="*/ 1162334 h 1323184"/>
                <a:gd name="connsiteX9" fmla="*/ 741083 w 1323185"/>
                <a:gd name="connsiteY9" fmla="*/ 1290258 h 1323184"/>
                <a:gd name="connsiteX10" fmla="*/ 582101 w 1323185"/>
                <a:gd name="connsiteY10" fmla="*/ 1290258 h 1323184"/>
                <a:gd name="connsiteX11" fmla="*/ 454177 w 1323185"/>
                <a:gd name="connsiteY11" fmla="*/ 1162334 h 1323184"/>
                <a:gd name="connsiteX12" fmla="*/ 273267 w 1323185"/>
                <a:gd name="connsiteY12" fmla="*/ 1162334 h 1323184"/>
                <a:gd name="connsiteX13" fmla="*/ 160850 w 1323185"/>
                <a:gd name="connsiteY13" fmla="*/ 1049917 h 1323184"/>
                <a:gd name="connsiteX14" fmla="*/ 160850 w 1323185"/>
                <a:gd name="connsiteY14" fmla="*/ 869007 h 1323184"/>
                <a:gd name="connsiteX15" fmla="*/ 32926 w 1323185"/>
                <a:gd name="connsiteY15" fmla="*/ 741083 h 1323184"/>
                <a:gd name="connsiteX16" fmla="*/ 32926 w 1323185"/>
                <a:gd name="connsiteY16" fmla="*/ 582101 h 1323184"/>
                <a:gd name="connsiteX17" fmla="*/ 160850 w 1323185"/>
                <a:gd name="connsiteY17" fmla="*/ 454176 h 1323184"/>
                <a:gd name="connsiteX18" fmla="*/ 160850 w 1323185"/>
                <a:gd name="connsiteY18" fmla="*/ 273265 h 1323184"/>
                <a:gd name="connsiteX19" fmla="*/ 273267 w 1323185"/>
                <a:gd name="connsiteY19" fmla="*/ 160848 h 1323184"/>
                <a:gd name="connsiteX20" fmla="*/ 454178 w 1323185"/>
                <a:gd name="connsiteY20" fmla="*/ 160848 h 1323184"/>
                <a:gd name="connsiteX21" fmla="*/ 582101 w 1323185"/>
                <a:gd name="connsiteY21" fmla="*/ 32925 h 1323184"/>
                <a:gd name="connsiteX22" fmla="*/ 741083 w 1323185"/>
                <a:gd name="connsiteY22" fmla="*/ 32925 h 1323184"/>
                <a:gd name="connsiteX23" fmla="*/ 869006 w 1323185"/>
                <a:gd name="connsiteY23" fmla="*/ 160848 h 1323184"/>
                <a:gd name="connsiteX24" fmla="*/ 1049919 w 1323185"/>
                <a:gd name="connsiteY24" fmla="*/ 160848 h 1323184"/>
                <a:gd name="connsiteX25" fmla="*/ 1129410 w 1323185"/>
                <a:gd name="connsiteY25" fmla="*/ 193774 h 13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23185" h="1323184">
                  <a:moveTo>
                    <a:pt x="1129410" y="193774"/>
                  </a:moveTo>
                  <a:cubicBezTo>
                    <a:pt x="1149753" y="214118"/>
                    <a:pt x="1162336" y="242222"/>
                    <a:pt x="1162336" y="273265"/>
                  </a:cubicBezTo>
                  <a:lnTo>
                    <a:pt x="1162336" y="454178"/>
                  </a:lnTo>
                  <a:lnTo>
                    <a:pt x="1290259" y="582101"/>
                  </a:lnTo>
                  <a:cubicBezTo>
                    <a:pt x="1334161" y="626002"/>
                    <a:pt x="1334161" y="697181"/>
                    <a:pt x="1290259" y="741083"/>
                  </a:cubicBezTo>
                  <a:lnTo>
                    <a:pt x="1162336" y="869006"/>
                  </a:lnTo>
                  <a:lnTo>
                    <a:pt x="1162336" y="1049917"/>
                  </a:lnTo>
                  <a:cubicBezTo>
                    <a:pt x="1162336" y="1112003"/>
                    <a:pt x="1112005" y="1162334"/>
                    <a:pt x="1049919" y="1162334"/>
                  </a:cubicBezTo>
                  <a:lnTo>
                    <a:pt x="869008" y="1162334"/>
                  </a:lnTo>
                  <a:lnTo>
                    <a:pt x="741083" y="1290258"/>
                  </a:lnTo>
                  <a:cubicBezTo>
                    <a:pt x="697182" y="1334160"/>
                    <a:pt x="626003" y="1334160"/>
                    <a:pt x="582101" y="1290258"/>
                  </a:cubicBezTo>
                  <a:lnTo>
                    <a:pt x="454177" y="1162334"/>
                  </a:lnTo>
                  <a:lnTo>
                    <a:pt x="273267" y="1162334"/>
                  </a:lnTo>
                  <a:cubicBezTo>
                    <a:pt x="211181" y="1162334"/>
                    <a:pt x="160850" y="1112003"/>
                    <a:pt x="160850" y="1049917"/>
                  </a:cubicBezTo>
                  <a:lnTo>
                    <a:pt x="160850" y="869007"/>
                  </a:lnTo>
                  <a:lnTo>
                    <a:pt x="32926" y="741083"/>
                  </a:lnTo>
                  <a:cubicBezTo>
                    <a:pt x="-10976" y="697181"/>
                    <a:pt x="-10976" y="626002"/>
                    <a:pt x="32926" y="582101"/>
                  </a:cubicBezTo>
                  <a:lnTo>
                    <a:pt x="160850" y="454176"/>
                  </a:lnTo>
                  <a:lnTo>
                    <a:pt x="160850" y="273265"/>
                  </a:lnTo>
                  <a:cubicBezTo>
                    <a:pt x="160850" y="211179"/>
                    <a:pt x="211181" y="160848"/>
                    <a:pt x="273267" y="160848"/>
                  </a:cubicBezTo>
                  <a:lnTo>
                    <a:pt x="454178" y="160848"/>
                  </a:lnTo>
                  <a:lnTo>
                    <a:pt x="582101" y="32925"/>
                  </a:lnTo>
                  <a:cubicBezTo>
                    <a:pt x="626003" y="-10976"/>
                    <a:pt x="697182" y="-10976"/>
                    <a:pt x="741083" y="32925"/>
                  </a:cubicBezTo>
                  <a:lnTo>
                    <a:pt x="869006" y="160848"/>
                  </a:lnTo>
                  <a:lnTo>
                    <a:pt x="1049919" y="160848"/>
                  </a:lnTo>
                  <a:cubicBezTo>
                    <a:pt x="1080962" y="160848"/>
                    <a:pt x="1109066" y="173431"/>
                    <a:pt x="1129410" y="193774"/>
                  </a:cubicBezTo>
                  <a:close/>
                </a:path>
              </a:pathLst>
            </a:custGeom>
            <a:gradFill>
              <a:gsLst>
                <a:gs pos="0">
                  <a:srgbClr val="FF3302"/>
                </a:gs>
                <a:gs pos="100000">
                  <a:srgbClr val="CB0800"/>
                </a:gs>
              </a:gsLst>
              <a:lin ang="5400000" scaled="1"/>
            </a:gradFill>
            <a:ln w="19050">
              <a:noFill/>
              <a:round/>
            </a:ln>
          </p:spPr>
          <p:txBody>
            <a:bodyPr anchor="ctr"/>
            <a:lstStyle/>
            <a:p>
              <a:pPr algn="ctr" defTabSz="1219200">
                <a:defRPr/>
              </a:pPr>
              <a:endParaRPr sz="1350" kern="0">
                <a:solidFill>
                  <a:srgbClr val="000000">
                    <a:lumMod val="75000"/>
                    <a:lumOff val="25000"/>
                  </a:srgbClr>
                </a:solidFill>
                <a:latin typeface="Agency FB" panose="020B0503020202020204" pitchFamily="34" charset="0"/>
                <a:ea typeface="微软雅黑" panose="020B0503020204020204" pitchFamily="34" charset="-122"/>
              </a:endParaRPr>
            </a:p>
          </p:txBody>
        </p:sp>
        <p:sp>
          <p:nvSpPr>
            <p:cNvPr id="15" name="Text Placeholder 59"/>
            <p:cNvSpPr txBox="1"/>
            <p:nvPr/>
          </p:nvSpPr>
          <p:spPr>
            <a:xfrm>
              <a:off x="1654722" y="1956390"/>
              <a:ext cx="1307903" cy="40632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200">
                <a:spcBef>
                  <a:spcPts val="0"/>
                </a:spcBef>
                <a:defRPr/>
              </a:pPr>
              <a:r>
                <a:rPr lang="en-US" altLang="zh-CN" sz="3200" b="1" kern="0" dirty="0">
                  <a:gradFill>
                    <a:gsLst>
                      <a:gs pos="100000">
                        <a:prstClr val="white"/>
                      </a:gs>
                      <a:gs pos="0">
                        <a:prstClr val="white">
                          <a:lumMod val="95000"/>
                        </a:prstClr>
                      </a:gs>
                    </a:gsLst>
                    <a:path path="circle">
                      <a:fillToRect l="100000" b="100000"/>
                    </a:path>
                  </a:gradFill>
                  <a:latin typeface="Agency FB" panose="020B0503020202020204" pitchFamily="34" charset="0"/>
                  <a:ea typeface="微软雅黑" panose="020B0503020204020204" pitchFamily="34" charset="-122"/>
                </a:rPr>
                <a:t>2</a:t>
              </a:r>
              <a:endParaRPr lang="zh-CN" altLang="en-US" sz="3200" b="1" kern="0" dirty="0">
                <a:gradFill>
                  <a:gsLst>
                    <a:gs pos="100000">
                      <a:prstClr val="white"/>
                    </a:gs>
                    <a:gs pos="0">
                      <a:prstClr val="white">
                        <a:lumMod val="95000"/>
                      </a:prstClr>
                    </a:gs>
                  </a:gsLst>
                  <a:path path="circle">
                    <a:fillToRect l="100000" b="100000"/>
                  </a:path>
                </a:gradFill>
                <a:latin typeface="Agency FB" panose="020B0503020202020204" pitchFamily="34" charset="0"/>
                <a:ea typeface="微软雅黑" panose="020B0503020204020204" pitchFamily="34" charset="-122"/>
              </a:endParaRPr>
            </a:p>
          </p:txBody>
        </p:sp>
      </p:grpSp>
      <p:sp>
        <p:nvSpPr>
          <p:cNvPr id="16" name="文本框 3"/>
          <p:cNvSpPr txBox="1"/>
          <p:nvPr/>
        </p:nvSpPr>
        <p:spPr>
          <a:xfrm>
            <a:off x="1588797" y="4403933"/>
            <a:ext cx="8625641" cy="1385379"/>
          </a:xfrm>
          <a:prstGeom prst="rect">
            <a:avLst/>
          </a:prstGeom>
          <a:noFill/>
        </p:spPr>
        <p:txBody>
          <a:bodyPr wrap="square" rtlCol="0">
            <a:spAutoFit/>
          </a:bodyPr>
          <a:lstStyle/>
          <a:p>
            <a:pPr defTabSz="914400">
              <a:lnSpc>
                <a:spcPct val="150000"/>
              </a:lnSpc>
            </a:pP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 而“中国芯”“申威</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26010”</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的问世，也成为中国自主研发打破</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30</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年技术封锁的一柄利器。“神威</a:t>
            </a:r>
            <a:r>
              <a:rPr lang="en-US" altLang="zh-CN"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a:t>
            </a:r>
            <a:r>
              <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太湖之光”勇夺榜首，可以说为中国超级计算机领域的发展打了一剂强心针。</a:t>
            </a:r>
            <a:endParaRPr lang="zh-CN" altLang="en-US" sz="1865"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86027" y="4222521"/>
            <a:ext cx="831235" cy="831232"/>
            <a:chOff x="1484661" y="1335542"/>
            <a:chExt cx="1648026" cy="1648022"/>
          </a:xfrm>
        </p:grpSpPr>
        <p:sp>
          <p:nvSpPr>
            <p:cNvPr id="18" name="Freeform: Shape 28"/>
            <p:cNvSpPr/>
            <p:nvPr/>
          </p:nvSpPr>
          <p:spPr bwMode="auto">
            <a:xfrm rot="18900000">
              <a:off x="1484661" y="1335542"/>
              <a:ext cx="1648026" cy="1648022"/>
            </a:xfrm>
            <a:custGeom>
              <a:avLst/>
              <a:gdLst>
                <a:gd name="connsiteX0" fmla="*/ 1129410 w 1323185"/>
                <a:gd name="connsiteY0" fmla="*/ 193774 h 1323184"/>
                <a:gd name="connsiteX1" fmla="*/ 1162336 w 1323185"/>
                <a:gd name="connsiteY1" fmla="*/ 273265 h 1323184"/>
                <a:gd name="connsiteX2" fmla="*/ 1162336 w 1323185"/>
                <a:gd name="connsiteY2" fmla="*/ 454178 h 1323184"/>
                <a:gd name="connsiteX3" fmla="*/ 1290259 w 1323185"/>
                <a:gd name="connsiteY3" fmla="*/ 582101 h 1323184"/>
                <a:gd name="connsiteX4" fmla="*/ 1290259 w 1323185"/>
                <a:gd name="connsiteY4" fmla="*/ 741083 h 1323184"/>
                <a:gd name="connsiteX5" fmla="*/ 1162336 w 1323185"/>
                <a:gd name="connsiteY5" fmla="*/ 869006 h 1323184"/>
                <a:gd name="connsiteX6" fmla="*/ 1162336 w 1323185"/>
                <a:gd name="connsiteY6" fmla="*/ 1049917 h 1323184"/>
                <a:gd name="connsiteX7" fmla="*/ 1049919 w 1323185"/>
                <a:gd name="connsiteY7" fmla="*/ 1162334 h 1323184"/>
                <a:gd name="connsiteX8" fmla="*/ 869008 w 1323185"/>
                <a:gd name="connsiteY8" fmla="*/ 1162334 h 1323184"/>
                <a:gd name="connsiteX9" fmla="*/ 741083 w 1323185"/>
                <a:gd name="connsiteY9" fmla="*/ 1290258 h 1323184"/>
                <a:gd name="connsiteX10" fmla="*/ 582101 w 1323185"/>
                <a:gd name="connsiteY10" fmla="*/ 1290258 h 1323184"/>
                <a:gd name="connsiteX11" fmla="*/ 454177 w 1323185"/>
                <a:gd name="connsiteY11" fmla="*/ 1162334 h 1323184"/>
                <a:gd name="connsiteX12" fmla="*/ 273267 w 1323185"/>
                <a:gd name="connsiteY12" fmla="*/ 1162334 h 1323184"/>
                <a:gd name="connsiteX13" fmla="*/ 160850 w 1323185"/>
                <a:gd name="connsiteY13" fmla="*/ 1049917 h 1323184"/>
                <a:gd name="connsiteX14" fmla="*/ 160850 w 1323185"/>
                <a:gd name="connsiteY14" fmla="*/ 869007 h 1323184"/>
                <a:gd name="connsiteX15" fmla="*/ 32926 w 1323185"/>
                <a:gd name="connsiteY15" fmla="*/ 741083 h 1323184"/>
                <a:gd name="connsiteX16" fmla="*/ 32926 w 1323185"/>
                <a:gd name="connsiteY16" fmla="*/ 582101 h 1323184"/>
                <a:gd name="connsiteX17" fmla="*/ 160850 w 1323185"/>
                <a:gd name="connsiteY17" fmla="*/ 454176 h 1323184"/>
                <a:gd name="connsiteX18" fmla="*/ 160850 w 1323185"/>
                <a:gd name="connsiteY18" fmla="*/ 273265 h 1323184"/>
                <a:gd name="connsiteX19" fmla="*/ 273267 w 1323185"/>
                <a:gd name="connsiteY19" fmla="*/ 160848 h 1323184"/>
                <a:gd name="connsiteX20" fmla="*/ 454178 w 1323185"/>
                <a:gd name="connsiteY20" fmla="*/ 160848 h 1323184"/>
                <a:gd name="connsiteX21" fmla="*/ 582101 w 1323185"/>
                <a:gd name="connsiteY21" fmla="*/ 32925 h 1323184"/>
                <a:gd name="connsiteX22" fmla="*/ 741083 w 1323185"/>
                <a:gd name="connsiteY22" fmla="*/ 32925 h 1323184"/>
                <a:gd name="connsiteX23" fmla="*/ 869006 w 1323185"/>
                <a:gd name="connsiteY23" fmla="*/ 160848 h 1323184"/>
                <a:gd name="connsiteX24" fmla="*/ 1049919 w 1323185"/>
                <a:gd name="connsiteY24" fmla="*/ 160848 h 1323184"/>
                <a:gd name="connsiteX25" fmla="*/ 1129410 w 1323185"/>
                <a:gd name="connsiteY25" fmla="*/ 193774 h 13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23185" h="1323184">
                  <a:moveTo>
                    <a:pt x="1129410" y="193774"/>
                  </a:moveTo>
                  <a:cubicBezTo>
                    <a:pt x="1149753" y="214118"/>
                    <a:pt x="1162336" y="242222"/>
                    <a:pt x="1162336" y="273265"/>
                  </a:cubicBezTo>
                  <a:lnTo>
                    <a:pt x="1162336" y="454178"/>
                  </a:lnTo>
                  <a:lnTo>
                    <a:pt x="1290259" y="582101"/>
                  </a:lnTo>
                  <a:cubicBezTo>
                    <a:pt x="1334161" y="626002"/>
                    <a:pt x="1334161" y="697181"/>
                    <a:pt x="1290259" y="741083"/>
                  </a:cubicBezTo>
                  <a:lnTo>
                    <a:pt x="1162336" y="869006"/>
                  </a:lnTo>
                  <a:lnTo>
                    <a:pt x="1162336" y="1049917"/>
                  </a:lnTo>
                  <a:cubicBezTo>
                    <a:pt x="1162336" y="1112003"/>
                    <a:pt x="1112005" y="1162334"/>
                    <a:pt x="1049919" y="1162334"/>
                  </a:cubicBezTo>
                  <a:lnTo>
                    <a:pt x="869008" y="1162334"/>
                  </a:lnTo>
                  <a:lnTo>
                    <a:pt x="741083" y="1290258"/>
                  </a:lnTo>
                  <a:cubicBezTo>
                    <a:pt x="697182" y="1334160"/>
                    <a:pt x="626003" y="1334160"/>
                    <a:pt x="582101" y="1290258"/>
                  </a:cubicBezTo>
                  <a:lnTo>
                    <a:pt x="454177" y="1162334"/>
                  </a:lnTo>
                  <a:lnTo>
                    <a:pt x="273267" y="1162334"/>
                  </a:lnTo>
                  <a:cubicBezTo>
                    <a:pt x="211181" y="1162334"/>
                    <a:pt x="160850" y="1112003"/>
                    <a:pt x="160850" y="1049917"/>
                  </a:cubicBezTo>
                  <a:lnTo>
                    <a:pt x="160850" y="869007"/>
                  </a:lnTo>
                  <a:lnTo>
                    <a:pt x="32926" y="741083"/>
                  </a:lnTo>
                  <a:cubicBezTo>
                    <a:pt x="-10976" y="697181"/>
                    <a:pt x="-10976" y="626002"/>
                    <a:pt x="32926" y="582101"/>
                  </a:cubicBezTo>
                  <a:lnTo>
                    <a:pt x="160850" y="454176"/>
                  </a:lnTo>
                  <a:lnTo>
                    <a:pt x="160850" y="273265"/>
                  </a:lnTo>
                  <a:cubicBezTo>
                    <a:pt x="160850" y="211179"/>
                    <a:pt x="211181" y="160848"/>
                    <a:pt x="273267" y="160848"/>
                  </a:cubicBezTo>
                  <a:lnTo>
                    <a:pt x="454178" y="160848"/>
                  </a:lnTo>
                  <a:lnTo>
                    <a:pt x="582101" y="32925"/>
                  </a:lnTo>
                  <a:cubicBezTo>
                    <a:pt x="626003" y="-10976"/>
                    <a:pt x="697182" y="-10976"/>
                    <a:pt x="741083" y="32925"/>
                  </a:cubicBezTo>
                  <a:lnTo>
                    <a:pt x="869006" y="160848"/>
                  </a:lnTo>
                  <a:lnTo>
                    <a:pt x="1049919" y="160848"/>
                  </a:lnTo>
                  <a:cubicBezTo>
                    <a:pt x="1080962" y="160848"/>
                    <a:pt x="1109066" y="173431"/>
                    <a:pt x="1129410" y="193774"/>
                  </a:cubicBezTo>
                  <a:close/>
                </a:path>
              </a:pathLst>
            </a:custGeom>
            <a:gradFill>
              <a:gsLst>
                <a:gs pos="0">
                  <a:srgbClr val="FF3302"/>
                </a:gs>
                <a:gs pos="100000">
                  <a:srgbClr val="CB0800"/>
                </a:gs>
              </a:gsLst>
              <a:lin ang="5400000" scaled="1"/>
            </a:gradFill>
            <a:ln w="19050">
              <a:noFill/>
              <a:round/>
            </a:ln>
          </p:spPr>
          <p:txBody>
            <a:bodyPr anchor="ctr"/>
            <a:lstStyle/>
            <a:p>
              <a:pPr algn="ctr" defTabSz="1219200">
                <a:defRPr/>
              </a:pPr>
              <a:endParaRPr sz="1350" kern="0">
                <a:solidFill>
                  <a:srgbClr val="000000">
                    <a:lumMod val="75000"/>
                    <a:lumOff val="25000"/>
                  </a:srgbClr>
                </a:solidFill>
                <a:latin typeface="Agency FB" panose="020B0503020202020204" pitchFamily="34" charset="0"/>
                <a:ea typeface="微软雅黑" panose="020B0503020204020204" pitchFamily="34" charset="-122"/>
              </a:endParaRPr>
            </a:p>
          </p:txBody>
        </p:sp>
        <p:sp>
          <p:nvSpPr>
            <p:cNvPr id="19" name="Text Placeholder 59"/>
            <p:cNvSpPr txBox="1"/>
            <p:nvPr/>
          </p:nvSpPr>
          <p:spPr>
            <a:xfrm>
              <a:off x="1654722" y="1956390"/>
              <a:ext cx="1307903" cy="40632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200">
                <a:spcBef>
                  <a:spcPts val="0"/>
                </a:spcBef>
                <a:defRPr/>
              </a:pPr>
              <a:r>
                <a:rPr lang="en-US" altLang="zh-CN" sz="3200" b="1" kern="0" dirty="0">
                  <a:gradFill>
                    <a:gsLst>
                      <a:gs pos="100000">
                        <a:prstClr val="white"/>
                      </a:gs>
                      <a:gs pos="0">
                        <a:prstClr val="white">
                          <a:lumMod val="95000"/>
                        </a:prstClr>
                      </a:gs>
                    </a:gsLst>
                    <a:path path="circle">
                      <a:fillToRect l="100000" b="100000"/>
                    </a:path>
                  </a:gradFill>
                  <a:latin typeface="Agency FB" panose="020B0503020202020204" pitchFamily="34" charset="0"/>
                  <a:ea typeface="微软雅黑" panose="020B0503020204020204" pitchFamily="34" charset="-122"/>
                </a:rPr>
                <a:t>3</a:t>
              </a:r>
              <a:endParaRPr lang="zh-CN" altLang="en-US" sz="3200" b="1" kern="0" dirty="0">
                <a:gradFill>
                  <a:gsLst>
                    <a:gs pos="100000">
                      <a:prstClr val="white"/>
                    </a:gs>
                    <a:gs pos="0">
                      <a:prstClr val="white">
                        <a:lumMod val="95000"/>
                      </a:prstClr>
                    </a:gs>
                  </a:gsLst>
                  <a:path path="circle">
                    <a:fillToRect l="100000" b="100000"/>
                  </a:path>
                </a:gradFill>
                <a:latin typeface="Agency FB" panose="020B050302020202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800"/>
                                        <p:tgtEl>
                                          <p:spTgt spid="8"/>
                                        </p:tgtEl>
                                      </p:cBhvr>
                                    </p:animEffect>
                                  </p:childTnLst>
                                </p:cTn>
                              </p:par>
                            </p:childTnLst>
                          </p:cTn>
                        </p:par>
                        <p:par>
                          <p:cTn id="15" fill="hold">
                            <p:stCondLst>
                              <p:cond delay="2500"/>
                            </p:stCondLst>
                            <p:childTnLst>
                              <p:par>
                                <p:cTn id="16" presetID="49" presetClass="entr" presetSubtype="0" decel="10000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style.rotation</p:attrName>
                                        </p:attrNameLst>
                                      </p:cBhvr>
                                      <p:tavLst>
                                        <p:tav tm="0">
                                          <p:val>
                                            <p:fltVal val="360"/>
                                          </p:val>
                                        </p:tav>
                                        <p:tav tm="100000">
                                          <p:val>
                                            <p:fltVal val="0"/>
                                          </p:val>
                                        </p:tav>
                                      </p:tavLst>
                                    </p:anim>
                                    <p:animEffect transition="in" filter="fade">
                                      <p:cBhvr>
                                        <p:cTn id="21" dur="500"/>
                                        <p:tgtEl>
                                          <p:spTgt spid="13"/>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1800"/>
                                        <p:tgtEl>
                                          <p:spTgt spid="12"/>
                                        </p:tgtEl>
                                      </p:cBhvr>
                                    </p:animEffect>
                                  </p:childTnLst>
                                </p:cTn>
                              </p:par>
                            </p:childTnLst>
                          </p:cTn>
                        </p:par>
                        <p:par>
                          <p:cTn id="26" fill="hold">
                            <p:stCondLst>
                              <p:cond delay="5000"/>
                            </p:stCondLst>
                            <p:childTnLst>
                              <p:par>
                                <p:cTn id="27" presetID="49" presetClass="entr" presetSubtype="0" decel="10000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360"/>
                                          </p:val>
                                        </p:tav>
                                        <p:tav tm="100000">
                                          <p:val>
                                            <p:fltVal val="0"/>
                                          </p:val>
                                        </p:tav>
                                      </p:tavLst>
                                    </p:anim>
                                    <p:animEffect transition="in" filter="fade">
                                      <p:cBhvr>
                                        <p:cTn id="32" dur="500"/>
                                        <p:tgtEl>
                                          <p:spTgt spid="17"/>
                                        </p:tgtEl>
                                      </p:cBhvr>
                                    </p:animEffect>
                                  </p:childTnLst>
                                </p:cTn>
                              </p:par>
                            </p:childTnLst>
                          </p:cTn>
                        </p:par>
                        <p:par>
                          <p:cTn id="33" fill="hold">
                            <p:stCondLst>
                              <p:cond delay="5500"/>
                            </p:stCondLst>
                            <p:childTnLst>
                              <p:par>
                                <p:cTn id="34" presetID="22" presetClass="entr" presetSubtype="8"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18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中国路</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0" name="Group 1"/>
          <p:cNvGrpSpPr/>
          <p:nvPr/>
        </p:nvGrpSpPr>
        <p:grpSpPr>
          <a:xfrm>
            <a:off x="600569" y="1018147"/>
            <a:ext cx="11320112" cy="1518109"/>
            <a:chOff x="623888" y="1690580"/>
            <a:chExt cx="5261535" cy="4181226"/>
          </a:xfrm>
        </p:grpSpPr>
        <p:sp>
          <p:nvSpPr>
            <p:cNvPr id="21" name="Rectangle: Rounded Corners 2"/>
            <p:cNvSpPr/>
            <p:nvPr/>
          </p:nvSpPr>
          <p:spPr>
            <a:xfrm>
              <a:off x="682670" y="1763714"/>
              <a:ext cx="5202753" cy="4108092"/>
            </a:xfrm>
            <a:prstGeom prst="roundRect">
              <a:avLst/>
            </a:prstGeom>
            <a:noFill/>
            <a:ln w="3175" cap="flat" cmpd="sng" algn="ctr">
              <a:noFill/>
              <a:prstDash val="solid"/>
              <a:miter lim="800000"/>
            </a:ln>
            <a:effectLst/>
          </p:spPr>
          <p:txBody>
            <a:bodyPr anchor="ctr"/>
            <a:lstStyle/>
            <a:p>
              <a:pPr algn="ctr" defTabSz="1219200">
                <a:defRPr/>
              </a:pPr>
              <a:endParaRPr sz="1350" kern="0">
                <a:solidFill>
                  <a:srgbClr val="FFFFFF"/>
                </a:solidFill>
                <a:latin typeface="微软雅黑" panose="020B0503020204020204" pitchFamily="34" charset="-122"/>
                <a:ea typeface="微软雅黑" panose="020B0503020204020204" pitchFamily="34" charset="-122"/>
              </a:endParaRPr>
            </a:p>
          </p:txBody>
        </p:sp>
        <p:sp>
          <p:nvSpPr>
            <p:cNvPr id="22" name="Rectangle: Rounded Corners 3"/>
            <p:cNvSpPr/>
            <p:nvPr/>
          </p:nvSpPr>
          <p:spPr>
            <a:xfrm>
              <a:off x="623888" y="1690580"/>
              <a:ext cx="5202754" cy="4009287"/>
            </a:xfrm>
            <a:prstGeom prst="roundRect">
              <a:avLst/>
            </a:prstGeom>
            <a:noFill/>
            <a:ln w="3175" cap="flat" cmpd="sng" algn="ctr">
              <a:solidFill>
                <a:srgbClr val="C00000"/>
              </a:solidFill>
              <a:prstDash val="solid"/>
              <a:miter lim="800000"/>
            </a:ln>
            <a:effectLst/>
          </p:spPr>
          <p:txBody>
            <a:bodyPr anchor="ctr"/>
            <a:lstStyle/>
            <a:p>
              <a:pPr algn="ctr" defTabSz="1219200">
                <a:defRPr/>
              </a:pPr>
              <a:endParaRPr sz="1350" kern="0">
                <a:solidFill>
                  <a:srgbClr val="FFFFFF"/>
                </a:solidFill>
                <a:latin typeface="微软雅黑" panose="020B0503020204020204" pitchFamily="34" charset="-122"/>
                <a:ea typeface="微软雅黑" panose="020B0503020204020204" pitchFamily="34" charset="-122"/>
              </a:endParaRPr>
            </a:p>
          </p:txBody>
        </p:sp>
      </p:grpSp>
      <p:sp>
        <p:nvSpPr>
          <p:cNvPr id="23" name="Freeform: Shape 13"/>
          <p:cNvSpPr/>
          <p:nvPr/>
        </p:nvSpPr>
        <p:spPr>
          <a:xfrm>
            <a:off x="608041" y="1187594"/>
            <a:ext cx="7959960" cy="451988"/>
          </a:xfrm>
          <a:custGeom>
            <a:avLst/>
            <a:gdLst>
              <a:gd name="connsiteX0" fmla="*/ 12386 w 3852419"/>
              <a:gd name="connsiteY0" fmla="*/ 0 h 425302"/>
              <a:gd name="connsiteX1" fmla="*/ 3639768 w 3852419"/>
              <a:gd name="connsiteY1" fmla="*/ 0 h 425302"/>
              <a:gd name="connsiteX2" fmla="*/ 3852419 w 3852419"/>
              <a:gd name="connsiteY2" fmla="*/ 212651 h 425302"/>
              <a:gd name="connsiteX3" fmla="*/ 3639768 w 3852419"/>
              <a:gd name="connsiteY3" fmla="*/ 425302 h 425302"/>
              <a:gd name="connsiteX4" fmla="*/ 12386 w 3852419"/>
              <a:gd name="connsiteY4" fmla="*/ 425302 h 425302"/>
              <a:gd name="connsiteX5" fmla="*/ 0 w 3852419"/>
              <a:gd name="connsiteY5" fmla="*/ 424054 h 425302"/>
              <a:gd name="connsiteX6" fmla="*/ 0 w 3852419"/>
              <a:gd name="connsiteY6" fmla="*/ 1249 h 4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2419" h="425302">
                <a:moveTo>
                  <a:pt x="12386" y="0"/>
                </a:moveTo>
                <a:lnTo>
                  <a:pt x="3639768" y="0"/>
                </a:lnTo>
                <a:cubicBezTo>
                  <a:pt x="3757212" y="0"/>
                  <a:pt x="3852419" y="95207"/>
                  <a:pt x="3852419" y="212651"/>
                </a:cubicBezTo>
                <a:cubicBezTo>
                  <a:pt x="3852419" y="330095"/>
                  <a:pt x="3757212" y="425302"/>
                  <a:pt x="3639768" y="425302"/>
                </a:cubicBezTo>
                <a:lnTo>
                  <a:pt x="12386" y="425302"/>
                </a:lnTo>
                <a:lnTo>
                  <a:pt x="0" y="424054"/>
                </a:lnTo>
                <a:lnTo>
                  <a:pt x="0" y="1249"/>
                </a:lnTo>
                <a:close/>
              </a:path>
            </a:pathLst>
          </a:custGeom>
          <a:gradFill>
            <a:gsLst>
              <a:gs pos="0">
                <a:srgbClr val="FF3302"/>
              </a:gs>
              <a:gs pos="100000">
                <a:srgbClr val="CB0800"/>
              </a:gs>
            </a:gsLst>
            <a:lin ang="5400000" scaled="1"/>
          </a:gradFill>
          <a:ln w="12700" cap="flat" cmpd="sng" algn="ctr">
            <a:noFill/>
            <a:prstDash val="solid"/>
            <a:miter lim="800000"/>
          </a:ln>
          <a:effectLst/>
        </p:spPr>
        <p:txBody>
          <a:bodyPr anchor="ctr"/>
          <a:lstStyle/>
          <a:p>
            <a:pPr algn="ctr" defTabSz="1219200">
              <a:defRPr/>
            </a:pPr>
            <a:endParaRPr sz="1350" kern="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endParaRPr>
          </a:p>
        </p:txBody>
      </p:sp>
      <p:sp>
        <p:nvSpPr>
          <p:cNvPr id="24" name="TextBox 37"/>
          <p:cNvSpPr txBox="1"/>
          <p:nvPr/>
        </p:nvSpPr>
        <p:spPr>
          <a:xfrm>
            <a:off x="750968" y="1198662"/>
            <a:ext cx="2619639" cy="307777"/>
          </a:xfrm>
          <a:prstGeom prst="rect">
            <a:avLst/>
          </a:prstGeom>
        </p:spPr>
        <p:txBody>
          <a:bodyPr wrap="none">
            <a:noAutofit/>
          </a:bodyPr>
          <a:lstStyle/>
          <a:p>
            <a:pPr defTabSz="914400">
              <a:buClr>
                <a:srgbClr val="000000">
                  <a:lumMod val="85000"/>
                  <a:lumOff val="15000"/>
                </a:srgbClr>
              </a:buClr>
              <a:buSzPct val="105000"/>
            </a:pPr>
            <a:r>
              <a:rPr lang="zh-CN" altLang="en-US" sz="2135" b="1" dirty="0">
                <a:solidFill>
                  <a:prstClr val="white"/>
                </a:solidFill>
                <a:latin typeface="微软雅黑" panose="020B0503020204020204" pitchFamily="34" charset="-122"/>
                <a:ea typeface="微软雅黑" panose="020B0503020204020204" pitchFamily="34" charset="-122"/>
              </a:rPr>
              <a:t>京新铁路</a:t>
            </a:r>
            <a:r>
              <a:rPr lang="zh-CN" altLang="en-US" sz="2135" b="1" dirty="0">
                <a:solidFill>
                  <a:prstClr val="white"/>
                </a:solidFill>
                <a:latin typeface="微软雅黑" panose="020B0503020204020204" pitchFamily="34" charset="-122"/>
                <a:ea typeface="微软雅黑" panose="020B0503020204020204" pitchFamily="34" charset="-122"/>
                <a:sym typeface="Gill Sans" charset="0"/>
              </a:rPr>
              <a:t>“一带一路”标志性工程</a:t>
            </a:r>
            <a:endParaRPr lang="zh-CN" altLang="en-US" sz="2135" b="1" dirty="0">
              <a:solidFill>
                <a:prstClr val="white"/>
              </a:solidFill>
              <a:latin typeface="微软雅黑" panose="020B0503020204020204" pitchFamily="34" charset="-122"/>
              <a:ea typeface="微软雅黑" panose="020B0503020204020204" pitchFamily="34" charset="-122"/>
            </a:endParaRPr>
          </a:p>
        </p:txBody>
      </p:sp>
      <p:sp>
        <p:nvSpPr>
          <p:cNvPr id="25" name="Rectangle 43"/>
          <p:cNvSpPr/>
          <p:nvPr/>
        </p:nvSpPr>
        <p:spPr>
          <a:xfrm>
            <a:off x="794726" y="1656658"/>
            <a:ext cx="10654324" cy="879597"/>
          </a:xfrm>
          <a:prstGeom prst="rect">
            <a:avLst/>
          </a:prstGeom>
        </p:spPr>
        <p:txBody>
          <a:bodyPr wrap="square" lIns="0" tIns="0" rIns="0" bIns="0">
            <a:noAutofit/>
          </a:bodyPr>
          <a:lstStyle/>
          <a:p>
            <a:pPr defTabSz="914400">
              <a:lnSpc>
                <a:spcPct val="150000"/>
              </a:lnSpc>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京新（北京至新疆乌鲁木齐）高速公路由中国建筑、中国中铁、中国交建三家央企共同承建，全长</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2582</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公里，是亚洲投资最大的单体公路建设项目、“一带一路”标志性工程。</a:t>
            </a:r>
            <a:endPar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endParaRPr>
          </a:p>
        </p:txBody>
      </p:sp>
      <p:grpSp>
        <p:nvGrpSpPr>
          <p:cNvPr id="26" name="Group 1"/>
          <p:cNvGrpSpPr/>
          <p:nvPr/>
        </p:nvGrpSpPr>
        <p:grpSpPr>
          <a:xfrm>
            <a:off x="600569" y="2610593"/>
            <a:ext cx="11328468" cy="1703351"/>
            <a:chOff x="623888" y="1690580"/>
            <a:chExt cx="5261535" cy="4181225"/>
          </a:xfrm>
        </p:grpSpPr>
        <p:sp>
          <p:nvSpPr>
            <p:cNvPr id="27" name="Rectangle: Rounded Corners 2"/>
            <p:cNvSpPr/>
            <p:nvPr/>
          </p:nvSpPr>
          <p:spPr>
            <a:xfrm>
              <a:off x="682670" y="1763714"/>
              <a:ext cx="5202753" cy="4108091"/>
            </a:xfrm>
            <a:prstGeom prst="roundRect">
              <a:avLst/>
            </a:prstGeom>
            <a:noFill/>
            <a:ln w="3175" cap="flat" cmpd="sng" algn="ctr">
              <a:noFill/>
              <a:prstDash val="solid"/>
              <a:miter lim="800000"/>
            </a:ln>
            <a:effectLst/>
          </p:spPr>
          <p:txBody>
            <a:bodyPr anchor="ctr"/>
            <a:lstStyle/>
            <a:p>
              <a:pPr algn="ctr" defTabSz="1219200">
                <a:defRPr/>
              </a:pPr>
              <a:endParaRPr sz="1350" kern="0">
                <a:solidFill>
                  <a:srgbClr val="FFFFFF"/>
                </a:solidFill>
                <a:latin typeface="微软雅黑" panose="020B0503020204020204" pitchFamily="34" charset="-122"/>
                <a:ea typeface="微软雅黑" panose="020B0503020204020204" pitchFamily="34" charset="-122"/>
              </a:endParaRPr>
            </a:p>
          </p:txBody>
        </p:sp>
        <p:sp>
          <p:nvSpPr>
            <p:cNvPr id="28" name="Rectangle: Rounded Corners 3"/>
            <p:cNvSpPr/>
            <p:nvPr/>
          </p:nvSpPr>
          <p:spPr>
            <a:xfrm>
              <a:off x="623888" y="1690580"/>
              <a:ext cx="5202754" cy="4009287"/>
            </a:xfrm>
            <a:prstGeom prst="roundRect">
              <a:avLst/>
            </a:prstGeom>
            <a:noFill/>
            <a:ln w="3175" cap="flat" cmpd="sng" algn="ctr">
              <a:solidFill>
                <a:srgbClr val="C00000"/>
              </a:solidFill>
              <a:prstDash val="solid"/>
              <a:miter lim="800000"/>
            </a:ln>
            <a:effectLst/>
          </p:spPr>
          <p:txBody>
            <a:bodyPr anchor="ctr"/>
            <a:lstStyle/>
            <a:p>
              <a:pPr algn="ctr" defTabSz="1219200">
                <a:defRPr/>
              </a:pPr>
              <a:endParaRPr sz="1350" kern="0">
                <a:solidFill>
                  <a:srgbClr val="FFFFFF"/>
                </a:solidFill>
                <a:latin typeface="微软雅黑" panose="020B0503020204020204" pitchFamily="34" charset="-122"/>
                <a:ea typeface="微软雅黑" panose="020B0503020204020204" pitchFamily="34" charset="-122"/>
              </a:endParaRPr>
            </a:p>
          </p:txBody>
        </p:sp>
      </p:grpSp>
      <p:sp>
        <p:nvSpPr>
          <p:cNvPr id="29" name="Freeform: Shape 13"/>
          <p:cNvSpPr/>
          <p:nvPr/>
        </p:nvSpPr>
        <p:spPr>
          <a:xfrm>
            <a:off x="608041" y="2780041"/>
            <a:ext cx="7959960" cy="451988"/>
          </a:xfrm>
          <a:custGeom>
            <a:avLst/>
            <a:gdLst>
              <a:gd name="connsiteX0" fmla="*/ 12386 w 3852419"/>
              <a:gd name="connsiteY0" fmla="*/ 0 h 425302"/>
              <a:gd name="connsiteX1" fmla="*/ 3639768 w 3852419"/>
              <a:gd name="connsiteY1" fmla="*/ 0 h 425302"/>
              <a:gd name="connsiteX2" fmla="*/ 3852419 w 3852419"/>
              <a:gd name="connsiteY2" fmla="*/ 212651 h 425302"/>
              <a:gd name="connsiteX3" fmla="*/ 3639768 w 3852419"/>
              <a:gd name="connsiteY3" fmla="*/ 425302 h 425302"/>
              <a:gd name="connsiteX4" fmla="*/ 12386 w 3852419"/>
              <a:gd name="connsiteY4" fmla="*/ 425302 h 425302"/>
              <a:gd name="connsiteX5" fmla="*/ 0 w 3852419"/>
              <a:gd name="connsiteY5" fmla="*/ 424054 h 425302"/>
              <a:gd name="connsiteX6" fmla="*/ 0 w 3852419"/>
              <a:gd name="connsiteY6" fmla="*/ 1249 h 4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2419" h="425302">
                <a:moveTo>
                  <a:pt x="12386" y="0"/>
                </a:moveTo>
                <a:lnTo>
                  <a:pt x="3639768" y="0"/>
                </a:lnTo>
                <a:cubicBezTo>
                  <a:pt x="3757212" y="0"/>
                  <a:pt x="3852419" y="95207"/>
                  <a:pt x="3852419" y="212651"/>
                </a:cubicBezTo>
                <a:cubicBezTo>
                  <a:pt x="3852419" y="330095"/>
                  <a:pt x="3757212" y="425302"/>
                  <a:pt x="3639768" y="425302"/>
                </a:cubicBezTo>
                <a:lnTo>
                  <a:pt x="12386" y="425302"/>
                </a:lnTo>
                <a:lnTo>
                  <a:pt x="0" y="424054"/>
                </a:lnTo>
                <a:lnTo>
                  <a:pt x="0" y="1249"/>
                </a:lnTo>
                <a:close/>
              </a:path>
            </a:pathLst>
          </a:custGeom>
          <a:gradFill>
            <a:gsLst>
              <a:gs pos="0">
                <a:srgbClr val="FF3302"/>
              </a:gs>
              <a:gs pos="100000">
                <a:srgbClr val="CB0800"/>
              </a:gs>
            </a:gsLst>
            <a:lin ang="5400000" scaled="1"/>
          </a:gradFill>
          <a:ln w="12700" cap="flat" cmpd="sng" algn="ctr">
            <a:noFill/>
            <a:prstDash val="solid"/>
            <a:miter lim="800000"/>
          </a:ln>
          <a:effectLst/>
        </p:spPr>
        <p:txBody>
          <a:bodyPr anchor="ctr"/>
          <a:lstStyle/>
          <a:p>
            <a:pPr algn="ctr" defTabSz="1219200">
              <a:defRPr/>
            </a:pPr>
            <a:endParaRPr sz="1350" kern="0">
              <a:solidFill>
                <a:srgbClr val="FFFFFF"/>
              </a:solidFill>
              <a:latin typeface="微软雅黑" panose="020B0503020204020204" pitchFamily="34" charset="-122"/>
              <a:ea typeface="微软雅黑" panose="020B0503020204020204" pitchFamily="34" charset="-122"/>
            </a:endParaRPr>
          </a:p>
        </p:txBody>
      </p:sp>
      <p:sp>
        <p:nvSpPr>
          <p:cNvPr id="30" name="TextBox 37"/>
          <p:cNvSpPr txBox="1"/>
          <p:nvPr/>
        </p:nvSpPr>
        <p:spPr>
          <a:xfrm>
            <a:off x="750968" y="2791109"/>
            <a:ext cx="2619639" cy="307777"/>
          </a:xfrm>
          <a:prstGeom prst="rect">
            <a:avLst/>
          </a:prstGeom>
        </p:spPr>
        <p:txBody>
          <a:bodyPr wrap="none">
            <a:noAutofit/>
          </a:bodyPr>
          <a:lstStyle/>
          <a:p>
            <a:pPr defTabSz="914400">
              <a:buClr>
                <a:srgbClr val="000000">
                  <a:lumMod val="85000"/>
                  <a:lumOff val="15000"/>
                </a:srgbClr>
              </a:buClr>
              <a:buSzPct val="105000"/>
            </a:pPr>
            <a:r>
              <a:rPr lang="zh-CN" altLang="en-US" sz="2135" b="1" dirty="0">
                <a:solidFill>
                  <a:srgbClr val="FFFFFF"/>
                </a:solidFill>
                <a:latin typeface="微软雅黑" panose="020B0503020204020204" pitchFamily="34" charset="-122"/>
                <a:ea typeface="微软雅黑" panose="020B0503020204020204" pitchFamily="34" charset="-122"/>
              </a:rPr>
              <a:t>青藏铁路后又一具有典型艰苦地域特点的代表性工程</a:t>
            </a:r>
            <a:endParaRPr lang="zh-CN" altLang="en-US" sz="2135" b="1" dirty="0">
              <a:solidFill>
                <a:srgbClr val="FFFFFF"/>
              </a:solidFill>
              <a:latin typeface="微软雅黑" panose="020B0503020204020204" pitchFamily="34" charset="-122"/>
              <a:ea typeface="微软雅黑" panose="020B0503020204020204" pitchFamily="34" charset="-122"/>
            </a:endParaRPr>
          </a:p>
        </p:txBody>
      </p:sp>
      <p:sp>
        <p:nvSpPr>
          <p:cNvPr id="31" name="Rectangle 43"/>
          <p:cNvSpPr/>
          <p:nvPr/>
        </p:nvSpPr>
        <p:spPr>
          <a:xfrm>
            <a:off x="845526" y="3274505"/>
            <a:ext cx="10603524" cy="879597"/>
          </a:xfrm>
          <a:prstGeom prst="rect">
            <a:avLst/>
          </a:prstGeom>
        </p:spPr>
        <p:txBody>
          <a:bodyPr wrap="square" lIns="0" tIns="0" rIns="0" bIns="0">
            <a:noAutofit/>
          </a:bodyPr>
          <a:lstStyle/>
          <a:p>
            <a:pPr defTabSz="914400">
              <a:lnSpc>
                <a:spcPct val="150000"/>
              </a:lnSpc>
              <a:defRPr/>
            </a:pPr>
            <a:r>
              <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京新高速也是世界上穿越沙漠最长的高速路，全线穿越中国四大沙漠之一的巴丹吉林沙漠和戈壁滩，多次经过无人区，施工环境异常恶劣，是继青藏铁路后又一具有典型艰苦地域特点的代表性工程。</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endParaRPr>
          </a:p>
        </p:txBody>
      </p:sp>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t="18860" b="53100"/>
          <a:stretch>
            <a:fillRect/>
          </a:stretch>
        </p:blipFill>
        <p:spPr>
          <a:xfrm>
            <a:off x="600568" y="4413348"/>
            <a:ext cx="11193645" cy="2044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9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9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29" grpId="0" animBg="1"/>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54219" b="81467"/>
          <a:stretch>
            <a:fillRect/>
          </a:stretch>
        </p:blipFill>
        <p:spPr>
          <a:xfrm>
            <a:off x="6610350" y="0"/>
            <a:ext cx="5581650" cy="1129629"/>
          </a:xfrm>
          <a:prstGeom prst="rect">
            <a:avLst/>
          </a:prstGeom>
        </p:spPr>
      </p:pic>
      <p:grpSp>
        <p:nvGrpSpPr>
          <p:cNvPr id="13" name="组合 12"/>
          <p:cNvGrpSpPr/>
          <p:nvPr/>
        </p:nvGrpSpPr>
        <p:grpSpPr bwMode="auto">
          <a:xfrm>
            <a:off x="4313128" y="1852623"/>
            <a:ext cx="3565737" cy="845013"/>
            <a:chOff x="6332510" y="2292009"/>
            <a:chExt cx="3962271" cy="939053"/>
          </a:xfrm>
        </p:grpSpPr>
        <p:sp>
          <p:nvSpPr>
            <p:cNvPr id="14" name="Freeform 29"/>
            <p:cNvSpPr>
              <a:spLocks noChangeArrowheads="1"/>
            </p:cNvSpPr>
            <p:nvPr/>
          </p:nvSpPr>
          <p:spPr bwMode="auto">
            <a:xfrm>
              <a:off x="6332510" y="2292009"/>
              <a:ext cx="1050868" cy="939053"/>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0">
                <a:ln>
                  <a:noFill/>
                </a:ln>
                <a:solidFill>
                  <a:srgbClr val="FFFFC1"/>
                </a:solidFill>
                <a:effectLst/>
                <a:uLnTx/>
                <a:uFillTx/>
                <a:latin typeface="等线" panose="02010600030101010101" charset="-122"/>
                <a:ea typeface="等线" panose="02010600030101010101" charset="-122"/>
                <a:cs typeface="+mn-cs"/>
              </a:endParaRPr>
            </a:p>
          </p:txBody>
        </p:sp>
        <p:sp>
          <p:nvSpPr>
            <p:cNvPr id="15" name="矩形 14"/>
            <p:cNvSpPr>
              <a:spLocks noChangeArrowheads="1"/>
            </p:cNvSpPr>
            <p:nvPr/>
          </p:nvSpPr>
          <p:spPr bwMode="auto">
            <a:xfrm>
              <a:off x="7524555" y="2358890"/>
              <a:ext cx="2770226" cy="87217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第三部分</a:t>
              </a:r>
              <a:endParaRPr kumimoji="0" lang="zh-CN" altLang="en-US" sz="45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
        <p:nvSpPr>
          <p:cNvPr id="16" name="矩形 15"/>
          <p:cNvSpPr>
            <a:spLocks noChangeArrowheads="1"/>
          </p:cNvSpPr>
          <p:nvPr/>
        </p:nvSpPr>
        <p:spPr bwMode="auto">
          <a:xfrm>
            <a:off x="2358241" y="3017516"/>
            <a:ext cx="7475513" cy="181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lnSpc>
                <a:spcPct val="120000"/>
              </a:lnSpc>
            </a:pPr>
            <a:r>
              <a:rPr lang="en-US" altLang="zh-CN" sz="4860" b="1" dirty="0">
                <a:solidFill>
                  <a:srgbClr val="C00000"/>
                </a:solidFill>
                <a:latin typeface="微软雅黑" panose="020B0503020204020204" pitchFamily="34" charset="-122"/>
                <a:ea typeface="微软雅黑" panose="020B0503020204020204" pitchFamily="34" charset="-122"/>
              </a:rPr>
              <a:t>《</a:t>
            </a:r>
            <a:r>
              <a:rPr lang="zh-CN" altLang="en-US" sz="4860" b="1" dirty="0">
                <a:solidFill>
                  <a:srgbClr val="C00000"/>
                </a:solidFill>
                <a:latin typeface="微软雅黑" panose="020B0503020204020204" pitchFamily="34" charset="-122"/>
                <a:ea typeface="微软雅黑" panose="020B0503020204020204" pitchFamily="34" charset="-122"/>
              </a:rPr>
              <a:t>厉害了我的国</a:t>
            </a:r>
            <a:r>
              <a:rPr lang="en-US" altLang="zh-CN" sz="4860" b="1" dirty="0">
                <a:solidFill>
                  <a:srgbClr val="C00000"/>
                </a:solidFill>
                <a:latin typeface="微软雅黑" panose="020B0503020204020204" pitchFamily="34" charset="-122"/>
                <a:ea typeface="微软雅黑" panose="020B0503020204020204" pitchFamily="34" charset="-122"/>
              </a:rPr>
              <a:t>》</a:t>
            </a:r>
            <a:endParaRPr lang="en-US" altLang="zh-CN" sz="4860" b="1" dirty="0">
              <a:solidFill>
                <a:srgbClr val="C00000"/>
              </a:solidFill>
              <a:latin typeface="微软雅黑" panose="020B0503020204020204" pitchFamily="34" charset="-122"/>
              <a:ea typeface="微软雅黑" panose="020B0503020204020204" pitchFamily="34" charset="-122"/>
            </a:endParaRPr>
          </a:p>
          <a:p>
            <a:pPr lvl="0" algn="ctr">
              <a:lnSpc>
                <a:spcPct val="120000"/>
              </a:lnSpc>
            </a:pPr>
            <a:r>
              <a:rPr lang="zh-CN" altLang="en-US" sz="4860" b="1" dirty="0">
                <a:solidFill>
                  <a:srgbClr val="C00000"/>
                </a:solidFill>
                <a:latin typeface="微软雅黑" panose="020B0503020204020204" pitchFamily="34" charset="-122"/>
                <a:ea typeface="微软雅黑" panose="020B0503020204020204" pitchFamily="34" charset="-122"/>
              </a:rPr>
              <a:t>观后感</a:t>
            </a:r>
            <a:endParaRPr lang="zh-CN" altLang="en-US" sz="486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1500"/>
                                        <p:tgtEl>
                                          <p:spTgt spid="13"/>
                                        </p:tgtEl>
                                      </p:cBhvr>
                                    </p:animEffect>
                                  </p:childTnLst>
                                </p:cTn>
                              </p:par>
                              <p:par>
                                <p:cTn id="8" presetID="18" presetClass="entr" presetSubtype="6" fill="hold" grpId="0" nodeType="withEffect">
                                  <p:stCondLst>
                                    <p:cond delay="4500"/>
                                  </p:stCondLst>
                                  <p:childTnLst>
                                    <p:set>
                                      <p:cBhvr>
                                        <p:cTn id="9" dur="1" fill="hold">
                                          <p:stCondLst>
                                            <p:cond delay="0"/>
                                          </p:stCondLst>
                                        </p:cTn>
                                        <p:tgtEl>
                                          <p:spTgt spid="16"/>
                                        </p:tgtEl>
                                        <p:attrNameLst>
                                          <p:attrName>style.visibility</p:attrName>
                                        </p:attrNameLst>
                                      </p:cBhvr>
                                      <p:to>
                                        <p:strVal val="visible"/>
                                      </p:to>
                                    </p:set>
                                    <p:animEffect transition="in" filter="strips(downRight)">
                                      <p:cBhvr>
                                        <p:cTn id="10" dur="1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观后感</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TextBox 9"/>
          <p:cNvSpPr txBox="1"/>
          <p:nvPr/>
        </p:nvSpPr>
        <p:spPr>
          <a:xfrm>
            <a:off x="1186813" y="2095844"/>
            <a:ext cx="9555371" cy="3046603"/>
          </a:xfrm>
          <a:prstGeom prst="rect">
            <a:avLst/>
          </a:prstGeom>
          <a:noFill/>
        </p:spPr>
        <p:txBody>
          <a:bodyPr wrap="square" lIns="91440" tIns="45720" rIns="91440" bIns="45720" rtlCol="0">
            <a:spAutoFit/>
          </a:bodyPr>
          <a:lstStyle/>
          <a:p>
            <a:pPr algn="just" defTabSz="914400" eaLnBrk="0" hangingPunct="0">
              <a:lnSpc>
                <a:spcPct val="150000"/>
              </a:lnSpc>
              <a:defRPr/>
            </a:pPr>
            <a:r>
              <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       墨子号量子科学实验卫星，拥有自主产权的大飞机</a:t>
            </a:r>
            <a:r>
              <a:rPr lang="en-US" altLang="zh-CN"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中国车、中国港、中国桥、中国路，短短</a:t>
            </a:r>
            <a:r>
              <a:rPr lang="en-US" altLang="zh-CN"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90</a:t>
            </a:r>
            <a:r>
              <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分钟的</a:t>
            </a:r>
            <a:r>
              <a:rPr lang="en-US" altLang="zh-CN"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厉害了 我的国</a:t>
            </a:r>
            <a:r>
              <a:rPr lang="en-US" altLang="zh-CN"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一幕幕壮观的镜头一次又一次点燃了心中的骄傲。该影片在观照“大国”的同时，也把“小家”作为重点加以展现，平凡百姓的社会生活变迁最能直观有力地回应新时代的火热之姿，片中生动记录了中国在精准扶贫、生态文明建设、医疗保障、国家安全等各方面取得的卓越成就，展现中国人民在全面建成小康征程上的诸多努力。</a:t>
            </a:r>
            <a:endPar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842"/>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观后感</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976123" y="1876388"/>
            <a:ext cx="10239753" cy="3548675"/>
          </a:xfrm>
          <a:prstGeom prst="rect">
            <a:avLst/>
          </a:prstGeom>
          <a:noFill/>
          <a:ln w="19050">
            <a:solidFill>
              <a:srgbClr val="E21E1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等线" panose="02010600030101010101" charset="-122"/>
              <a:ea typeface="等线" panose="02010600030101010101" charset="-122"/>
            </a:endParaRPr>
          </a:p>
        </p:txBody>
      </p:sp>
      <p:sp>
        <p:nvSpPr>
          <p:cNvPr id="5" name="矩形 4"/>
          <p:cNvSpPr/>
          <p:nvPr/>
        </p:nvSpPr>
        <p:spPr>
          <a:xfrm>
            <a:off x="1062660" y="2221274"/>
            <a:ext cx="10140701" cy="2849498"/>
          </a:xfrm>
          <a:prstGeom prst="rect">
            <a:avLst/>
          </a:prstGeom>
          <a:ln w="19050">
            <a:noFill/>
          </a:ln>
        </p:spPr>
        <p:txBody>
          <a:bodyPr wrap="square">
            <a:spAutoFit/>
          </a:bodyPr>
          <a:lstStyle/>
          <a:p>
            <a:pPr defTabSz="609600">
              <a:lnSpc>
                <a:spcPts val="4265"/>
              </a:lnSpc>
            </a:pP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rPr>
              <a:t>      祖国，我为你自豪，在近十多年，中国新能源、中国桥梁、中国航天、中国电商、中国交通、中国超算，一个个打上了中国标记的基础设施、科 技成果、行业成就，正在不断为人们生活品质的提升，为中国经济的腾飞打下坚实的基础，并成为中国的国家名片，以铿锵的脚步迈向世界。厉害了，我的祖国</a:t>
            </a:r>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观后感</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TextBox 9"/>
          <p:cNvSpPr txBox="1"/>
          <p:nvPr/>
        </p:nvSpPr>
        <p:spPr>
          <a:xfrm>
            <a:off x="1186813" y="2095845"/>
            <a:ext cx="9555371" cy="3046603"/>
          </a:xfrm>
          <a:prstGeom prst="rect">
            <a:avLst/>
          </a:prstGeom>
          <a:noFill/>
        </p:spPr>
        <p:txBody>
          <a:bodyPr wrap="square" lIns="91440" tIns="45720" rIns="91440" bIns="45720" rtlCol="0">
            <a:spAutoFit/>
          </a:bodyPr>
          <a:lstStyle/>
          <a:p>
            <a:pPr algn="just" defTabSz="914400" eaLnBrk="0" hangingPunct="0">
              <a:lnSpc>
                <a:spcPct val="150000"/>
              </a:lnSpc>
              <a:defRPr/>
            </a:pPr>
            <a:r>
              <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      从移动支付到共享单车，从“中国制造</a:t>
            </a:r>
            <a:r>
              <a:rPr lang="en-US" altLang="zh-CN"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2025”</a:t>
            </a:r>
            <a:r>
              <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到物联网、大数据、云计算等新技术，从空天领域、海工领域，到芯片等尖端领域，中国的创新动力源源不竭，中国的创新人才不断涌现。</a:t>
            </a:r>
            <a:endPar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endParaRPr>
          </a:p>
          <a:p>
            <a:pPr algn="just" defTabSz="914400" eaLnBrk="0" hangingPunct="0">
              <a:lnSpc>
                <a:spcPct val="150000"/>
              </a:lnSpc>
              <a:defRPr/>
            </a:pPr>
            <a:r>
              <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rPr>
              <a:t>      中国科技创新，正如何让百姓生活更为便捷，让企业发展更具活力，让国家实力更加强大。“创新”我们最深沉的民族禀赋，再次焕发出撬动地球的力量。创新驱动发展，一个创新型的国家，正越来越近。</a:t>
            </a:r>
            <a:endParaRPr lang="zh-CN" altLang="en-US" sz="2135" kern="0"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842"/>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观后感</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2009775" y="1823293"/>
            <a:ext cx="9144000" cy="3970318"/>
          </a:xfrm>
          <a:prstGeom prst="rect">
            <a:avLst/>
          </a:prstGeom>
        </p:spPr>
        <p:txBody>
          <a:bodyPr wrap="square">
            <a:spAutoFit/>
          </a:bodyPr>
          <a:lstStyle/>
          <a:p>
            <a:pPr defTabSz="609600"/>
            <a:r>
              <a:rPr lang="zh-CN" altLang="en-US" sz="2800" b="1" dirty="0">
                <a:solidFill>
                  <a:srgbClr val="C00000"/>
                </a:solidFill>
                <a:latin typeface="华文新魏" panose="02010800040101010101" pitchFamily="2" charset="-122"/>
                <a:ea typeface="华文新魏" panose="02010800040101010101" pitchFamily="2" charset="-122"/>
              </a:rPr>
              <a:t>我的祖国，我深深爱恋 的祖国。</a:t>
            </a:r>
            <a:endParaRPr lang="en-US" altLang="zh-CN" sz="2800" b="1" dirty="0">
              <a:solidFill>
                <a:srgbClr val="C00000"/>
              </a:solidFill>
              <a:latin typeface="华文新魏" panose="02010800040101010101" pitchFamily="2" charset="-122"/>
              <a:ea typeface="华文新魏" panose="02010800040101010101" pitchFamily="2" charset="-122"/>
            </a:endParaRPr>
          </a:p>
          <a:p>
            <a:pPr defTabSz="609600"/>
            <a:r>
              <a:rPr lang="zh-CN" altLang="en-US" sz="2800" b="1" dirty="0">
                <a:solidFill>
                  <a:srgbClr val="C00000"/>
                </a:solidFill>
                <a:latin typeface="华文新魏" panose="02010800040101010101" pitchFamily="2" charset="-122"/>
                <a:ea typeface="华文新魏" panose="02010800040101010101" pitchFamily="2" charset="-122"/>
              </a:rPr>
              <a:t>你是昂首高吭的雄鸡</a:t>
            </a:r>
            <a:r>
              <a:rPr lang="en-US" altLang="zh-CN" sz="2800" b="1" dirty="0">
                <a:solidFill>
                  <a:srgbClr val="C00000"/>
                </a:solidFill>
                <a:latin typeface="华文新魏" panose="02010800040101010101" pitchFamily="2" charset="-122"/>
                <a:ea typeface="华文新魏" panose="02010800040101010101" pitchFamily="2" charset="-122"/>
              </a:rPr>
              <a:t>-----</a:t>
            </a:r>
            <a:r>
              <a:rPr lang="zh-CN" altLang="en-US" sz="2800" b="1" dirty="0">
                <a:solidFill>
                  <a:srgbClr val="C00000"/>
                </a:solidFill>
                <a:latin typeface="华文新魏" panose="02010800040101010101" pitchFamily="2" charset="-122"/>
                <a:ea typeface="华文新魏" panose="02010800040101010101" pitchFamily="2" charset="-122"/>
              </a:rPr>
              <a:t>唤醒 拂晓的沉默，</a:t>
            </a:r>
            <a:endParaRPr lang="en-US" altLang="zh-CN" sz="2800" b="1" dirty="0">
              <a:solidFill>
                <a:srgbClr val="C00000"/>
              </a:solidFill>
              <a:latin typeface="华文新魏" panose="02010800040101010101" pitchFamily="2" charset="-122"/>
              <a:ea typeface="华文新魏" panose="02010800040101010101" pitchFamily="2" charset="-122"/>
            </a:endParaRPr>
          </a:p>
          <a:p>
            <a:pPr defTabSz="609600"/>
            <a:r>
              <a:rPr lang="zh-CN" altLang="en-US" sz="2800" b="1" dirty="0">
                <a:solidFill>
                  <a:srgbClr val="C00000"/>
                </a:solidFill>
                <a:latin typeface="华文新魏" panose="02010800040101010101" pitchFamily="2" charset="-122"/>
                <a:ea typeface="华文新魏" panose="02010800040101010101" pitchFamily="2" charset="-122"/>
              </a:rPr>
              <a:t>你是冲天腾飞的巨龙</a:t>
            </a:r>
            <a:r>
              <a:rPr lang="en-US" altLang="zh-CN" sz="2800" b="1" dirty="0">
                <a:solidFill>
                  <a:srgbClr val="C00000"/>
                </a:solidFill>
                <a:latin typeface="华文新魏" panose="02010800040101010101" pitchFamily="2" charset="-122"/>
                <a:ea typeface="华文新魏" panose="02010800040101010101" pitchFamily="2" charset="-122"/>
              </a:rPr>
              <a:t>-----</a:t>
            </a:r>
            <a:r>
              <a:rPr lang="zh-CN" altLang="en-US" sz="2800" b="1" dirty="0">
                <a:solidFill>
                  <a:srgbClr val="C00000"/>
                </a:solidFill>
                <a:latin typeface="华文新魏" panose="02010800040101010101" pitchFamily="2" charset="-122"/>
                <a:ea typeface="华文新魏" panose="02010800040101010101" pitchFamily="2" charset="-122"/>
              </a:rPr>
              <a:t>叱咤时代的风云，</a:t>
            </a:r>
            <a:endParaRPr lang="en-US" altLang="zh-CN" sz="2800" b="1" dirty="0">
              <a:solidFill>
                <a:srgbClr val="C00000"/>
              </a:solidFill>
              <a:latin typeface="华文新魏" panose="02010800040101010101" pitchFamily="2" charset="-122"/>
              <a:ea typeface="华文新魏" panose="02010800040101010101" pitchFamily="2" charset="-122"/>
            </a:endParaRPr>
          </a:p>
          <a:p>
            <a:pPr defTabSz="609600"/>
            <a:r>
              <a:rPr lang="zh-CN" altLang="en-US" sz="2800" b="1" dirty="0">
                <a:solidFill>
                  <a:srgbClr val="C00000"/>
                </a:solidFill>
                <a:latin typeface="华文新魏" panose="02010800040101010101" pitchFamily="2" charset="-122"/>
                <a:ea typeface="华文新魏" panose="02010800040101010101" pitchFamily="2" charset="-122"/>
              </a:rPr>
              <a:t>你是威风凛凛的雄 狮</a:t>
            </a:r>
            <a:r>
              <a:rPr lang="en-US" altLang="zh-CN" sz="2800" b="1" dirty="0">
                <a:solidFill>
                  <a:srgbClr val="C00000"/>
                </a:solidFill>
                <a:latin typeface="华文新魏" panose="02010800040101010101" pitchFamily="2" charset="-122"/>
                <a:ea typeface="华文新魏" panose="02010800040101010101" pitchFamily="2" charset="-122"/>
              </a:rPr>
              <a:t>-----</a:t>
            </a:r>
            <a:r>
              <a:rPr lang="zh-CN" altLang="en-US" sz="2800" b="1" dirty="0">
                <a:solidFill>
                  <a:srgbClr val="C00000"/>
                </a:solidFill>
                <a:latin typeface="华文新魏" panose="02010800040101010101" pitchFamily="2" charset="-122"/>
                <a:ea typeface="华文新魏" panose="02010800040101010101" pitchFamily="2" charset="-122"/>
              </a:rPr>
              <a:t>舞动神州的雄风，</a:t>
            </a:r>
            <a:endParaRPr lang="en-US" altLang="zh-CN" sz="2800" b="1" dirty="0">
              <a:solidFill>
                <a:srgbClr val="C00000"/>
              </a:solidFill>
              <a:latin typeface="华文新魏" panose="02010800040101010101" pitchFamily="2" charset="-122"/>
              <a:ea typeface="华文新魏" panose="02010800040101010101" pitchFamily="2" charset="-122"/>
            </a:endParaRPr>
          </a:p>
          <a:p>
            <a:pPr defTabSz="609600"/>
            <a:r>
              <a:rPr lang="zh-CN" altLang="en-US" sz="2800" b="1" dirty="0">
                <a:solidFill>
                  <a:srgbClr val="C00000"/>
                </a:solidFill>
                <a:latin typeface="华文新魏" panose="02010800040101010101" pitchFamily="2" charset="-122"/>
                <a:ea typeface="华文新魏" panose="02010800040101010101" pitchFamily="2" charset="-122"/>
              </a:rPr>
              <a:t>你是人类智慧 的起源</a:t>
            </a:r>
            <a:r>
              <a:rPr lang="en-US" altLang="zh-CN" sz="2800" b="1" dirty="0">
                <a:solidFill>
                  <a:srgbClr val="C00000"/>
                </a:solidFill>
                <a:latin typeface="华文新魏" panose="02010800040101010101" pitchFamily="2" charset="-122"/>
                <a:ea typeface="华文新魏" panose="02010800040101010101" pitchFamily="2" charset="-122"/>
              </a:rPr>
              <a:t>-----</a:t>
            </a:r>
            <a:r>
              <a:rPr lang="zh-CN" altLang="en-US" sz="2800" b="1" dirty="0">
                <a:solidFill>
                  <a:srgbClr val="C00000"/>
                </a:solidFill>
                <a:latin typeface="华文新魏" panose="02010800040101010101" pitchFamily="2" charset="-122"/>
                <a:ea typeface="华文新魏" panose="02010800040101010101" pitchFamily="2" charset="-122"/>
              </a:rPr>
              <a:t>点燃文明的星火。</a:t>
            </a:r>
            <a:endParaRPr lang="en-US" altLang="zh-CN" sz="2800" b="1" dirty="0">
              <a:solidFill>
                <a:srgbClr val="C00000"/>
              </a:solidFill>
              <a:latin typeface="华文新魏" panose="02010800040101010101" pitchFamily="2" charset="-122"/>
              <a:ea typeface="华文新魏" panose="02010800040101010101" pitchFamily="2" charset="-122"/>
            </a:endParaRPr>
          </a:p>
          <a:p>
            <a:pPr defTabSz="609600"/>
            <a:r>
              <a:rPr lang="zh-CN" altLang="en-US" sz="2800" b="1" dirty="0">
                <a:solidFill>
                  <a:srgbClr val="C00000"/>
                </a:solidFill>
                <a:latin typeface="华文新魏" panose="02010800040101010101" pitchFamily="2" charset="-122"/>
                <a:ea typeface="华文新魏" panose="02010800040101010101" pitchFamily="2" charset="-122"/>
              </a:rPr>
              <a:t>你有一个 神圣的名字，那就是中国！</a:t>
            </a:r>
            <a:endParaRPr lang="en-US" altLang="zh-CN" sz="2800" b="1" dirty="0">
              <a:solidFill>
                <a:srgbClr val="C00000"/>
              </a:solidFill>
              <a:latin typeface="华文新魏" panose="02010800040101010101" pitchFamily="2" charset="-122"/>
              <a:ea typeface="华文新魏" panose="02010800040101010101" pitchFamily="2" charset="-122"/>
            </a:endParaRPr>
          </a:p>
          <a:p>
            <a:pPr defTabSz="609600"/>
            <a:r>
              <a:rPr lang="zh-CN" altLang="en-US" sz="2800" b="1" dirty="0">
                <a:solidFill>
                  <a:srgbClr val="C00000"/>
                </a:solidFill>
                <a:latin typeface="华文新魏" panose="02010800040101010101" pitchFamily="2" charset="-122"/>
                <a:ea typeface="华文新魏" panose="02010800040101010101" pitchFamily="2" charset="-122"/>
              </a:rPr>
              <a:t>那就是中 国啊，</a:t>
            </a:r>
            <a:endParaRPr lang="en-US" altLang="zh-CN" sz="2800" b="1" dirty="0">
              <a:solidFill>
                <a:srgbClr val="C00000"/>
              </a:solidFill>
              <a:latin typeface="华文新魏" panose="02010800040101010101" pitchFamily="2" charset="-122"/>
              <a:ea typeface="华文新魏" panose="02010800040101010101" pitchFamily="2" charset="-122"/>
            </a:endParaRPr>
          </a:p>
          <a:p>
            <a:pPr defTabSz="609600"/>
            <a:r>
              <a:rPr lang="zh-CN" altLang="en-US" sz="2800" b="1" dirty="0">
                <a:solidFill>
                  <a:srgbClr val="C00000"/>
                </a:solidFill>
                <a:latin typeface="华文新魏" panose="02010800040101010101" pitchFamily="2" charset="-122"/>
                <a:ea typeface="华文新魏" panose="02010800040101010101" pitchFamily="2" charset="-122"/>
              </a:rPr>
              <a:t>我的祖国。</a:t>
            </a:r>
            <a:endParaRPr lang="en-US" altLang="zh-CN" sz="2800" b="1" dirty="0">
              <a:solidFill>
                <a:srgbClr val="C00000"/>
              </a:solidFill>
              <a:latin typeface="华文新魏" panose="02010800040101010101" pitchFamily="2" charset="-122"/>
              <a:ea typeface="华文新魏" panose="02010800040101010101" pitchFamily="2" charset="-122"/>
            </a:endParaRPr>
          </a:p>
          <a:p>
            <a:pPr defTabSz="609600"/>
            <a:r>
              <a:rPr lang="zh-CN" altLang="en-US" sz="2800" b="1" dirty="0">
                <a:solidFill>
                  <a:srgbClr val="C00000"/>
                </a:solidFill>
                <a:latin typeface="华文新魏" panose="02010800040101010101" pitchFamily="2" charset="-122"/>
                <a:ea typeface="华文新魏" panose="02010800040101010101" pitchFamily="2" charset="-122"/>
              </a:rPr>
              <a:t>我深深爱恋的祖国。 </a:t>
            </a:r>
            <a:endParaRPr lang="zh-CN" altLang="en-US" sz="2800" b="1" dirty="0">
              <a:solidFill>
                <a:srgbClr val="C00000"/>
              </a:solidFill>
              <a:latin typeface="华文新魏" panose="02010800040101010101" pitchFamily="2" charset="-122"/>
              <a:ea typeface="华文新魏" panose="02010800040101010101" pitchFamily="2" charset="-122"/>
            </a:endParaRPr>
          </a:p>
        </p:txBody>
      </p:sp>
      <p:pic>
        <p:nvPicPr>
          <p:cNvPr id="5" name="图片 4" descr="图片包含 室内, 餐桌&#10;&#10;已生成高可信度的说明"/>
          <p:cNvPicPr>
            <a:picLocks noChangeAspect="1"/>
          </p:cNvPicPr>
          <p:nvPr/>
        </p:nvPicPr>
        <p:blipFill rotWithShape="1">
          <a:blip r:embed="rId1">
            <a:extLst>
              <a:ext uri="{28A0092B-C50C-407E-A947-70E740481C1C}">
                <a14:useLocalDpi xmlns:a14="http://schemas.microsoft.com/office/drawing/2010/main" val="0"/>
              </a:ext>
            </a:extLst>
          </a:blip>
          <a:srcRect l="69226" t="9957" b="12883"/>
          <a:stretch>
            <a:fillRect/>
          </a:stretch>
        </p:blipFill>
        <p:spPr>
          <a:xfrm>
            <a:off x="7153275" y="895350"/>
            <a:ext cx="5038725" cy="5962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54219" b="81467"/>
          <a:stretch>
            <a:fillRect/>
          </a:stretch>
        </p:blipFill>
        <p:spPr>
          <a:xfrm>
            <a:off x="6610350" y="0"/>
            <a:ext cx="5581650" cy="1129629"/>
          </a:xfrm>
          <a:prstGeom prst="rect">
            <a:avLst/>
          </a:prstGeom>
        </p:spPr>
      </p:pic>
      <p:grpSp>
        <p:nvGrpSpPr>
          <p:cNvPr id="13" name="组合 12"/>
          <p:cNvGrpSpPr/>
          <p:nvPr/>
        </p:nvGrpSpPr>
        <p:grpSpPr bwMode="auto">
          <a:xfrm>
            <a:off x="4313128" y="1852623"/>
            <a:ext cx="3565737" cy="845013"/>
            <a:chOff x="6332510" y="2292009"/>
            <a:chExt cx="3962271" cy="939053"/>
          </a:xfrm>
        </p:grpSpPr>
        <p:sp>
          <p:nvSpPr>
            <p:cNvPr id="14" name="Freeform 29"/>
            <p:cNvSpPr>
              <a:spLocks noChangeArrowheads="1"/>
            </p:cNvSpPr>
            <p:nvPr/>
          </p:nvSpPr>
          <p:spPr bwMode="auto">
            <a:xfrm>
              <a:off x="6332510" y="2292009"/>
              <a:ext cx="1050868" cy="939053"/>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0">
                <a:ln>
                  <a:noFill/>
                </a:ln>
                <a:solidFill>
                  <a:srgbClr val="FFFFC1"/>
                </a:solidFill>
                <a:effectLst/>
                <a:uLnTx/>
                <a:uFillTx/>
                <a:latin typeface="等线" panose="02010600030101010101" charset="-122"/>
                <a:ea typeface="等线" panose="02010600030101010101" charset="-122"/>
                <a:cs typeface="+mn-cs"/>
              </a:endParaRPr>
            </a:p>
          </p:txBody>
        </p:sp>
        <p:sp>
          <p:nvSpPr>
            <p:cNvPr id="15" name="矩形 14"/>
            <p:cNvSpPr>
              <a:spLocks noChangeArrowheads="1"/>
            </p:cNvSpPr>
            <p:nvPr/>
          </p:nvSpPr>
          <p:spPr bwMode="auto">
            <a:xfrm>
              <a:off x="7524555" y="2358890"/>
              <a:ext cx="2770226" cy="87217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第四部分</a:t>
              </a:r>
              <a:endParaRPr kumimoji="0" lang="zh-CN" altLang="en-US" sz="45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
        <p:nvSpPr>
          <p:cNvPr id="16" name="矩形 15"/>
          <p:cNvSpPr>
            <a:spLocks noChangeArrowheads="1"/>
          </p:cNvSpPr>
          <p:nvPr/>
        </p:nvSpPr>
        <p:spPr bwMode="auto">
          <a:xfrm>
            <a:off x="2358241" y="3017516"/>
            <a:ext cx="7475513" cy="181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lnSpc>
                <a:spcPct val="120000"/>
              </a:lnSpc>
            </a:pPr>
            <a:r>
              <a:rPr lang="en-US" altLang="zh-CN" sz="4860" b="1" dirty="0">
                <a:solidFill>
                  <a:srgbClr val="C00000"/>
                </a:solidFill>
                <a:latin typeface="微软雅黑" panose="020B0503020204020204" pitchFamily="34" charset="-122"/>
                <a:ea typeface="微软雅黑" panose="020B0503020204020204" pitchFamily="34" charset="-122"/>
              </a:rPr>
              <a:t>《</a:t>
            </a:r>
            <a:r>
              <a:rPr lang="zh-CN" altLang="en-US" sz="4860" b="1" dirty="0">
                <a:solidFill>
                  <a:srgbClr val="C00000"/>
                </a:solidFill>
                <a:latin typeface="微软雅黑" panose="020B0503020204020204" pitchFamily="34" charset="-122"/>
                <a:ea typeface="微软雅黑" panose="020B0503020204020204" pitchFamily="34" charset="-122"/>
              </a:rPr>
              <a:t>厉害了我的国</a:t>
            </a:r>
            <a:r>
              <a:rPr lang="en-US" altLang="zh-CN" sz="4860" b="1" dirty="0">
                <a:solidFill>
                  <a:srgbClr val="C00000"/>
                </a:solidFill>
                <a:latin typeface="微软雅黑" panose="020B0503020204020204" pitchFamily="34" charset="-122"/>
                <a:ea typeface="微软雅黑" panose="020B0503020204020204" pitchFamily="34" charset="-122"/>
              </a:rPr>
              <a:t>》</a:t>
            </a:r>
            <a:endParaRPr lang="en-US" altLang="zh-CN" sz="4860" b="1" dirty="0">
              <a:solidFill>
                <a:srgbClr val="C00000"/>
              </a:solidFill>
              <a:latin typeface="微软雅黑" panose="020B0503020204020204" pitchFamily="34" charset="-122"/>
              <a:ea typeface="微软雅黑" panose="020B0503020204020204" pitchFamily="34" charset="-122"/>
            </a:endParaRPr>
          </a:p>
          <a:p>
            <a:pPr lvl="0" algn="ctr">
              <a:lnSpc>
                <a:spcPct val="120000"/>
              </a:lnSpc>
            </a:pPr>
            <a:r>
              <a:rPr lang="zh-CN" altLang="en-US" sz="4860" b="1" dirty="0">
                <a:solidFill>
                  <a:srgbClr val="C00000"/>
                </a:solidFill>
                <a:latin typeface="微软雅黑" panose="020B0503020204020204" pitchFamily="34" charset="-122"/>
                <a:ea typeface="微软雅黑" panose="020B0503020204020204" pitchFamily="34" charset="-122"/>
              </a:rPr>
              <a:t>电影语录</a:t>
            </a:r>
            <a:endParaRPr lang="zh-CN" altLang="en-US" sz="486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1500"/>
                                        <p:tgtEl>
                                          <p:spTgt spid="13"/>
                                        </p:tgtEl>
                                      </p:cBhvr>
                                    </p:animEffect>
                                  </p:childTnLst>
                                </p:cTn>
                              </p:par>
                              <p:par>
                                <p:cTn id="8" presetID="18" presetClass="entr" presetSubtype="6" fill="hold" grpId="0" nodeType="withEffect">
                                  <p:stCondLst>
                                    <p:cond delay="4500"/>
                                  </p:stCondLst>
                                  <p:childTnLst>
                                    <p:set>
                                      <p:cBhvr>
                                        <p:cTn id="9" dur="1" fill="hold">
                                          <p:stCondLst>
                                            <p:cond delay="0"/>
                                          </p:stCondLst>
                                        </p:cTn>
                                        <p:tgtEl>
                                          <p:spTgt spid="16"/>
                                        </p:tgtEl>
                                        <p:attrNameLst>
                                          <p:attrName>style.visibility</p:attrName>
                                        </p:attrNameLst>
                                      </p:cBhvr>
                                      <p:to>
                                        <p:strVal val="visible"/>
                                      </p:to>
                                    </p:set>
                                    <p:animEffect transition="in" filter="strips(downRight)">
                                      <p:cBhvr>
                                        <p:cTn id="10" dur="1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电影语录</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对话气泡: 圆角矩形 5"/>
          <p:cNvSpPr/>
          <p:nvPr/>
        </p:nvSpPr>
        <p:spPr>
          <a:xfrm>
            <a:off x="2402969" y="2514358"/>
            <a:ext cx="7614249" cy="1829283"/>
          </a:xfrm>
          <a:prstGeom prst="wedgeRoundRectCallout">
            <a:avLst>
              <a:gd name="adj1" fmla="val -12647"/>
              <a:gd name="adj2" fmla="val 49492"/>
              <a:gd name="adj3" fmla="val 16667"/>
            </a:avLst>
          </a:prstGeom>
          <a:solidFill>
            <a:srgbClr val="E21E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zh-CN" altLang="en-US" sz="2400">
              <a:solidFill>
                <a:prstClr val="white"/>
              </a:solidFill>
              <a:latin typeface="Calibri" panose="020F0502020204030204"/>
              <a:ea typeface="等线" panose="02010600030101010101" charset="-122"/>
            </a:endParaRPr>
          </a:p>
        </p:txBody>
      </p:sp>
      <p:sp>
        <p:nvSpPr>
          <p:cNvPr id="7" name="矩形 6"/>
          <p:cNvSpPr/>
          <p:nvPr/>
        </p:nvSpPr>
        <p:spPr>
          <a:xfrm>
            <a:off x="2655190" y="2762524"/>
            <a:ext cx="7614249" cy="1195199"/>
          </a:xfrm>
          <a:prstGeom prst="rect">
            <a:avLst/>
          </a:prstGeom>
        </p:spPr>
        <p:txBody>
          <a:bodyPr wrap="square">
            <a:spAutoFit/>
          </a:bodyPr>
          <a:lstStyle/>
          <a:p>
            <a:pPr defTabSz="609600">
              <a:lnSpc>
                <a:spcPts val="4265"/>
              </a:lnSpc>
            </a:pPr>
            <a:r>
              <a:rPr lang="zh-CN" altLang="zh-CN"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你说‘’用中国的力量，实现你我的梦想。‘’</a:t>
            </a:r>
            <a:endParaRPr lang="en-US" altLang="zh-CN"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defTabSz="609600">
              <a:lnSpc>
                <a:spcPts val="4265"/>
              </a:lnSpc>
            </a:pPr>
            <a:r>
              <a:rPr lang="zh-CN" altLang="zh-CN"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我说不是‘’应用你我的力量，去实现中国的梦想。</a:t>
            </a:r>
            <a:endParaRPr lang="zh-CN" altLang="zh-CN"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1" presetClass="entr" presetSubtype="0" fill="hold" grpId="1" nodeType="after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7"/>
                                        </p:tgtEl>
                                        <p:attrNameLst>
                                          <p:attrName>ppt_y</p:attrName>
                                        </p:attrNameLst>
                                      </p:cBhvr>
                                      <p:tavLst>
                                        <p:tav tm="0">
                                          <p:val>
                                            <p:strVal val="#ppt_y"/>
                                          </p:val>
                                        </p:tav>
                                        <p:tav tm="100000">
                                          <p:val>
                                            <p:strVal val="#ppt_y"/>
                                          </p:val>
                                        </p:tav>
                                      </p:tavLst>
                                    </p:anim>
                                    <p:anim calcmode="lin" valueType="num">
                                      <p:cBhvr>
                                        <p:cTn id="24"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6" name="矩形: 圆角 35"/>
          <p:cNvSpPr/>
          <p:nvPr/>
        </p:nvSpPr>
        <p:spPr>
          <a:xfrm>
            <a:off x="1028455" y="2213154"/>
            <a:ext cx="10135089" cy="2996565"/>
          </a:xfrm>
          <a:prstGeom prst="roundRect">
            <a:avLst/>
          </a:prstGeom>
          <a:solidFill>
            <a:srgbClr val="C00000"/>
          </a:solidFill>
          <a:ln w="57150">
            <a:solidFill>
              <a:schemeClr val="bg1"/>
            </a:solidFill>
          </a:ln>
        </p:spPr>
        <p:txBody>
          <a:bodyPr wrap="square">
            <a:spAutoFit/>
          </a:bodyPr>
          <a:lstStyle/>
          <a:p>
            <a:pPr lvl="0" indent="457200" algn="just">
              <a:lnSpc>
                <a:spcPct val="150000"/>
              </a:lnSpc>
              <a:spcBef>
                <a:spcPts val="1200"/>
              </a:spcBef>
              <a:buClr>
                <a:srgbClr val="FF0000"/>
              </a:buClr>
              <a:defRPr/>
            </a:pPr>
            <a:r>
              <a:rPr lang="en-US" altLang="zh-CN" sz="2000" dirty="0">
                <a:solidFill>
                  <a:srgbClr val="FFC000"/>
                </a:solidFill>
                <a:latin typeface="微软雅黑" panose="020B0503020204020204" pitchFamily="34" charset="-122"/>
                <a:ea typeface="微软雅黑" panose="020B0503020204020204" pitchFamily="34" charset="-122"/>
              </a:rPr>
              <a:t>《</a:t>
            </a:r>
            <a:r>
              <a:rPr lang="zh-CN" altLang="en-US" sz="2000" dirty="0">
                <a:solidFill>
                  <a:srgbClr val="FFC000"/>
                </a:solidFill>
                <a:latin typeface="微软雅黑" panose="020B0503020204020204" pitchFamily="34" charset="-122"/>
                <a:ea typeface="微软雅黑" panose="020B0503020204020204" pitchFamily="34" charset="-122"/>
              </a:rPr>
              <a:t>厉害了，我的国</a:t>
            </a:r>
            <a:r>
              <a:rPr lang="en-US" altLang="zh-CN" sz="2000" dirty="0">
                <a:solidFill>
                  <a:srgbClr val="FFC000"/>
                </a:solidFill>
                <a:latin typeface="微软雅黑" panose="020B0503020204020204" pitchFamily="34" charset="-122"/>
                <a:ea typeface="微软雅黑" panose="020B0503020204020204" pitchFamily="34" charset="-122"/>
              </a:rPr>
              <a:t>》</a:t>
            </a:r>
            <a:r>
              <a:rPr lang="zh-CN" altLang="en-US" sz="2000" dirty="0">
                <a:solidFill>
                  <a:srgbClr val="FFC000"/>
                </a:solidFill>
                <a:latin typeface="微软雅黑" panose="020B0503020204020204" pitchFamily="34" charset="-122"/>
                <a:ea typeface="微软雅黑" panose="020B0503020204020204" pitchFamily="34" charset="-122"/>
              </a:rPr>
              <a:t>是由中央电视台、中国电影股份有限公司联合出品 ，卫铁执导的纪录片 。</a:t>
            </a:r>
            <a:endParaRPr lang="zh-CN" altLang="en-US" sz="2000" dirty="0">
              <a:solidFill>
                <a:srgbClr val="FFC000"/>
              </a:solidFill>
              <a:latin typeface="微软雅黑" panose="020B0503020204020204" pitchFamily="34" charset="-122"/>
              <a:ea typeface="微软雅黑" panose="020B0503020204020204" pitchFamily="34" charset="-122"/>
            </a:endParaRPr>
          </a:p>
          <a:p>
            <a:pPr lvl="0" indent="457200" algn="just">
              <a:lnSpc>
                <a:spcPct val="150000"/>
              </a:lnSpc>
              <a:spcBef>
                <a:spcPts val="1200"/>
              </a:spcBef>
              <a:buClr>
                <a:srgbClr val="FF0000"/>
              </a:buClr>
              <a:defRPr/>
            </a:pPr>
            <a:r>
              <a:rPr lang="zh-CN" altLang="en-US" sz="2000" dirty="0">
                <a:solidFill>
                  <a:srgbClr val="FFC000"/>
                </a:solidFill>
                <a:latin typeface="微软雅黑" panose="020B0503020204020204" pitchFamily="34" charset="-122"/>
                <a:ea typeface="微软雅黑" panose="020B0503020204020204" pitchFamily="34" charset="-122"/>
              </a:rPr>
              <a:t>该片将党的十八大以来中国的发展和成就，以及十九大报告中习近平总书记提出的中国特色社会主义进入新时代这一重大论述，以纪录片的形式首次呈现在大银幕上 。</a:t>
            </a:r>
            <a:endParaRPr lang="zh-CN" altLang="en-US" sz="2000" dirty="0">
              <a:solidFill>
                <a:srgbClr val="FFC000"/>
              </a:solidFill>
              <a:latin typeface="微软雅黑" panose="020B0503020204020204" pitchFamily="34" charset="-122"/>
              <a:ea typeface="微软雅黑" panose="020B0503020204020204" pitchFamily="34" charset="-122"/>
            </a:endParaRPr>
          </a:p>
          <a:p>
            <a:pPr lvl="0" indent="457200" algn="just">
              <a:lnSpc>
                <a:spcPct val="150000"/>
              </a:lnSpc>
              <a:spcBef>
                <a:spcPts val="1200"/>
              </a:spcBef>
              <a:buClr>
                <a:srgbClr val="FF0000"/>
              </a:buClr>
              <a:defRPr/>
            </a:pPr>
            <a:r>
              <a:rPr lang="zh-CN" altLang="en-US" sz="2000" dirty="0">
                <a:solidFill>
                  <a:srgbClr val="FFC000"/>
                </a:solidFill>
                <a:latin typeface="微软雅黑" panose="020B0503020204020204" pitchFamily="34" charset="-122"/>
                <a:ea typeface="微软雅黑" panose="020B0503020204020204" pitchFamily="34" charset="-122"/>
              </a:rPr>
              <a:t>该片于</a:t>
            </a:r>
            <a:r>
              <a:rPr lang="en-US" altLang="zh-CN" sz="2000" dirty="0">
                <a:solidFill>
                  <a:srgbClr val="FFC000"/>
                </a:solidFill>
                <a:latin typeface="微软雅黑" panose="020B0503020204020204" pitchFamily="34" charset="-122"/>
                <a:ea typeface="微软雅黑" panose="020B0503020204020204" pitchFamily="34" charset="-122"/>
              </a:rPr>
              <a:t>2018</a:t>
            </a:r>
            <a:r>
              <a:rPr lang="zh-CN" altLang="en-US" sz="2000" dirty="0">
                <a:solidFill>
                  <a:srgbClr val="FFC000"/>
                </a:solidFill>
                <a:latin typeface="微软雅黑" panose="020B0503020204020204" pitchFamily="34" charset="-122"/>
                <a:ea typeface="微软雅黑" panose="020B0503020204020204" pitchFamily="34" charset="-122"/>
              </a:rPr>
              <a:t>年</a:t>
            </a:r>
            <a:r>
              <a:rPr lang="en-US" altLang="zh-CN" sz="2000" dirty="0">
                <a:solidFill>
                  <a:srgbClr val="FFC000"/>
                </a:solidFill>
                <a:latin typeface="微软雅黑" panose="020B0503020204020204" pitchFamily="34" charset="-122"/>
                <a:ea typeface="微软雅黑" panose="020B0503020204020204" pitchFamily="34" charset="-122"/>
              </a:rPr>
              <a:t>3</a:t>
            </a:r>
            <a:r>
              <a:rPr lang="zh-CN" altLang="en-US" sz="2000" dirty="0">
                <a:solidFill>
                  <a:srgbClr val="FFC000"/>
                </a:solidFill>
                <a:latin typeface="微软雅黑" panose="020B0503020204020204" pitchFamily="34" charset="-122"/>
                <a:ea typeface="微软雅黑" panose="020B0503020204020204" pitchFamily="34" charset="-122"/>
              </a:rPr>
              <a:t>月</a:t>
            </a:r>
            <a:r>
              <a:rPr lang="en-US" altLang="zh-CN" sz="2000" dirty="0">
                <a:solidFill>
                  <a:srgbClr val="FFC000"/>
                </a:solidFill>
                <a:latin typeface="微软雅黑" panose="020B0503020204020204" pitchFamily="34" charset="-122"/>
                <a:ea typeface="微软雅黑" panose="020B0503020204020204" pitchFamily="34" charset="-122"/>
              </a:rPr>
              <a:t>2</a:t>
            </a:r>
            <a:r>
              <a:rPr lang="zh-CN" altLang="en-US" sz="2000" dirty="0">
                <a:solidFill>
                  <a:srgbClr val="FFC000"/>
                </a:solidFill>
                <a:latin typeface="微软雅黑" panose="020B0503020204020204" pitchFamily="34" charset="-122"/>
                <a:ea typeface="微软雅黑" panose="020B0503020204020204" pitchFamily="34" charset="-122"/>
              </a:rPr>
              <a:t>日在中国大陆上映</a:t>
            </a:r>
            <a:endParaRPr kumimoji="0" lang="zh-CN" altLang="en-US" sz="20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4617043" y="965045"/>
            <a:ext cx="295791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solidFill>
                    <a:srgbClr val="C00000"/>
                  </a:solidFill>
                </a:ln>
                <a:solidFill>
                  <a:srgbClr val="FFC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方正苏新诗柳楷简体-yolan" panose="02000000000000000000" pitchFamily="2" charset="-122"/>
              </a:rPr>
              <a:t>前 言</a:t>
            </a:r>
            <a:endParaRPr kumimoji="0" lang="zh-CN" altLang="en-US" sz="6000" b="1" i="0" u="none" strike="noStrike" kern="1200" cap="none" spc="0" normalizeH="0" baseline="0" noProof="0" dirty="0">
              <a:ln>
                <a:solidFill>
                  <a:srgbClr val="C00000"/>
                </a:solidFill>
              </a:ln>
              <a:solidFill>
                <a:srgbClr val="FFC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38" name="Freeform 29"/>
          <p:cNvSpPr/>
          <p:nvPr/>
        </p:nvSpPr>
        <p:spPr bwMode="auto">
          <a:xfrm>
            <a:off x="4115582" y="965045"/>
            <a:ext cx="1002921" cy="907612"/>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ffectLst>
            <a:outerShdw blurRad="50800" dist="63500" dir="2700000" algn="tl" rotWithShape="0">
              <a:srgbClr val="591300">
                <a:alpha val="71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srgbClr val="00AAB7">
                  <a:lumMod val="20000"/>
                  <a:lumOff val="80000"/>
                </a:srgbClr>
              </a:solidFill>
              <a:effectLst/>
              <a:uLnTx/>
              <a:uFillTx/>
              <a:latin typeface="等线" panose="02010600030101010101" charset="-122"/>
              <a:ea typeface="等线" panose="02010600030101010101" charset="-122"/>
              <a:cs typeface="+mn-cs"/>
            </a:endParaRPr>
          </a:p>
        </p:txBody>
      </p:sp>
      <p:pic>
        <p:nvPicPr>
          <p:cNvPr id="39" name="图片 38"/>
          <p:cNvPicPr>
            <a:picLocks noChangeAspect="1"/>
          </p:cNvPicPr>
          <p:nvPr/>
        </p:nvPicPr>
        <p:blipFill rotWithShape="1">
          <a:blip r:embed="rId2">
            <a:extLst>
              <a:ext uri="{28A0092B-C50C-407E-A947-70E740481C1C}">
                <a14:useLocalDpi xmlns:a14="http://schemas.microsoft.com/office/drawing/2010/main" val="0"/>
              </a:ext>
            </a:extLst>
          </a:blip>
          <a:srcRect l="54219" b="81467"/>
          <a:stretch>
            <a:fillRect/>
          </a:stretch>
        </p:blipFill>
        <p:spPr>
          <a:xfrm>
            <a:off x="6610350" y="0"/>
            <a:ext cx="5581650" cy="11296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22" presetClass="entr" presetSubtype="1" fill="hold" grpId="0" nodeType="afterEffect">
                                  <p:stCondLst>
                                    <p:cond delay="0"/>
                                  </p:stCondLst>
                                  <p:iterate type="lt">
                                    <p:tmPct val="10000"/>
                                  </p:iterate>
                                  <p:childTnLst>
                                    <p:set>
                                      <p:cBhvr>
                                        <p:cTn id="12" dur="1" fill="hold">
                                          <p:stCondLst>
                                            <p:cond delay="0"/>
                                          </p:stCondLst>
                                        </p:cTn>
                                        <p:tgtEl>
                                          <p:spTgt spid="36"/>
                                        </p:tgtEl>
                                        <p:attrNameLst>
                                          <p:attrName>style.visibility</p:attrName>
                                        </p:attrNameLst>
                                      </p:cBhvr>
                                      <p:to>
                                        <p:strVal val="visible"/>
                                      </p:to>
                                    </p:set>
                                    <p:animEffect transition="in" filter="wipe(up)">
                                      <p:cBhvr>
                                        <p:cTn id="13" dur="250"/>
                                        <p:tgtEl>
                                          <p:spTgt spid="36"/>
                                        </p:tgtEl>
                                      </p:cBhvr>
                                    </p:animEffect>
                                  </p:childTnLst>
                                </p:cTn>
                              </p:par>
                              <p:par>
                                <p:cTn id="14" presetID="53" presetClass="entr" presetSubtype="16" fill="hold" grpId="0" nodeType="withEffect">
                                  <p:stCondLst>
                                    <p:cond delay="4000"/>
                                  </p:stCondLst>
                                  <p:childTnLst>
                                    <p:set>
                                      <p:cBhvr>
                                        <p:cTn id="15" dur="1" fill="hold">
                                          <p:stCondLst>
                                            <p:cond delay="0"/>
                                          </p:stCondLst>
                                        </p:cTn>
                                        <p:tgtEl>
                                          <p:spTgt spid="38"/>
                                        </p:tgtEl>
                                        <p:attrNameLst>
                                          <p:attrName>style.visibility</p:attrName>
                                        </p:attrNameLst>
                                      </p:cBhvr>
                                      <p:to>
                                        <p:strVal val="visible"/>
                                      </p:to>
                                    </p:set>
                                    <p:anim calcmode="lin" valueType="num">
                                      <p:cBhvr>
                                        <p:cTn id="16" dur="750" fill="hold"/>
                                        <p:tgtEl>
                                          <p:spTgt spid="38"/>
                                        </p:tgtEl>
                                        <p:attrNameLst>
                                          <p:attrName>ppt_w</p:attrName>
                                        </p:attrNameLst>
                                      </p:cBhvr>
                                      <p:tavLst>
                                        <p:tav tm="0">
                                          <p:val>
                                            <p:fltVal val="0"/>
                                          </p:val>
                                        </p:tav>
                                        <p:tav tm="100000">
                                          <p:val>
                                            <p:strVal val="#ppt_w"/>
                                          </p:val>
                                        </p:tav>
                                      </p:tavLst>
                                    </p:anim>
                                    <p:anim calcmode="lin" valueType="num">
                                      <p:cBhvr>
                                        <p:cTn id="17" dur="750" fill="hold"/>
                                        <p:tgtEl>
                                          <p:spTgt spid="38"/>
                                        </p:tgtEl>
                                        <p:attrNameLst>
                                          <p:attrName>ppt_h</p:attrName>
                                        </p:attrNameLst>
                                      </p:cBhvr>
                                      <p:tavLst>
                                        <p:tav tm="0">
                                          <p:val>
                                            <p:fltVal val="0"/>
                                          </p:val>
                                        </p:tav>
                                        <p:tav tm="100000">
                                          <p:val>
                                            <p:strVal val="#ppt_h"/>
                                          </p:val>
                                        </p:tav>
                                      </p:tavLst>
                                    </p:anim>
                                    <p:animEffect transition="in" filter="fade">
                                      <p:cBhvr>
                                        <p:cTn id="18"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电影语录</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对话气泡: 圆角矩形 4"/>
          <p:cNvSpPr/>
          <p:nvPr/>
        </p:nvSpPr>
        <p:spPr>
          <a:xfrm>
            <a:off x="1097475" y="1915780"/>
            <a:ext cx="9512061" cy="2885747"/>
          </a:xfrm>
          <a:prstGeom prst="wedgeRoundRectCallout">
            <a:avLst>
              <a:gd name="adj1" fmla="val -3886"/>
              <a:gd name="adj2" fmla="val 68378"/>
              <a:gd name="adj3" fmla="val 16667"/>
            </a:avLst>
          </a:prstGeom>
          <a:solidFill>
            <a:srgbClr val="E21E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zh-CN" altLang="en-US" sz="2400">
              <a:solidFill>
                <a:prstClr val="white"/>
              </a:solidFill>
              <a:latin typeface="Calibri" panose="020F0502020204030204"/>
              <a:ea typeface="等线" panose="02010600030101010101" charset="-122"/>
            </a:endParaRPr>
          </a:p>
        </p:txBody>
      </p:sp>
      <p:sp>
        <p:nvSpPr>
          <p:cNvPr id="8" name="矩形 7"/>
          <p:cNvSpPr/>
          <p:nvPr/>
        </p:nvSpPr>
        <p:spPr>
          <a:xfrm>
            <a:off x="1312059" y="2127204"/>
            <a:ext cx="9090444" cy="2298065"/>
          </a:xfrm>
          <a:prstGeom prst="rect">
            <a:avLst/>
          </a:prstGeom>
        </p:spPr>
        <p:txBody>
          <a:bodyPr wrap="square">
            <a:spAutoFit/>
          </a:bodyPr>
          <a:lstStyle/>
          <a:p>
            <a:pPr defTabSz="609600">
              <a:lnSpc>
                <a:spcPts val="4265"/>
              </a:lnSpc>
            </a:pPr>
            <a:r>
              <a:rPr lang="zh-CN" altLang="en-US" sz="1865"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中国明代，欧洲终于从中世纪的漫长梦魇中醒了。而且由于睡得太久，因此醒得特别深刻。一醒之后，他们重新打量自己，然后精力充沛地开始奔跑。而中国文化，却因创建过太久的辉煌而自以为是。欧洲文艺复兴发生在中国的什么时候</a:t>
            </a:r>
            <a:r>
              <a:rPr lang="en-US" altLang="zh-CN" sz="1865"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865"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我只须提供一个概念：米开朗琪罗只比王阳明小三岁。</a:t>
            </a:r>
            <a:endParaRPr lang="zh-CN" altLang="en-US" sz="1865"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9" name="Picture 6" descr="卡通航天员"/>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6328001" y="4113654"/>
            <a:ext cx="1858091" cy="2384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iterate type="lt">
                                    <p:tmPct val="0"/>
                                  </p:iterate>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1" presetClass="entr" presetSubtype="0" fill="hold" grpId="1" nodeType="after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anim calcmode="lin" valueType="num">
                                      <p:cBhvr>
                                        <p:cTn id="24"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8"/>
                                        </p:tgtEl>
                                      </p:cBhvr>
                                    </p:animEffect>
                                  </p:childTnLst>
                                </p:cTn>
                              </p:par>
                            </p:childTnLst>
                          </p:cTn>
                        </p:par>
                        <p:par>
                          <p:cTn id="27" fill="hold">
                            <p:stCondLst>
                              <p:cond delay="8949"/>
                            </p:stCondLst>
                            <p:childTnLst>
                              <p:par>
                                <p:cTn id="28" presetID="3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800" decel="100000"/>
                                        <p:tgtEl>
                                          <p:spTgt spid="9"/>
                                        </p:tgtEl>
                                      </p:cBhvr>
                                    </p:animEffect>
                                    <p:anim calcmode="lin" valueType="num">
                                      <p:cBhvr>
                                        <p:cTn id="31" dur="800" decel="100000" fill="hold"/>
                                        <p:tgtEl>
                                          <p:spTgt spid="9"/>
                                        </p:tgtEl>
                                        <p:attrNameLst>
                                          <p:attrName>style.rotation</p:attrName>
                                        </p:attrNameLst>
                                      </p:cBhvr>
                                      <p:tavLst>
                                        <p:tav tm="0">
                                          <p:val>
                                            <p:fltVal val="-90"/>
                                          </p:val>
                                        </p:tav>
                                        <p:tav tm="100000">
                                          <p:val>
                                            <p:fltVal val="0"/>
                                          </p:val>
                                        </p:tav>
                                      </p:tavLst>
                                    </p:anim>
                                    <p:anim calcmode="lin" valueType="num">
                                      <p:cBhvr>
                                        <p:cTn id="32" dur="800" decel="100000" fill="hold"/>
                                        <p:tgtEl>
                                          <p:spTgt spid="9"/>
                                        </p:tgtEl>
                                        <p:attrNameLst>
                                          <p:attrName>ppt_x</p:attrName>
                                        </p:attrNameLst>
                                      </p:cBhvr>
                                      <p:tavLst>
                                        <p:tav tm="0">
                                          <p:val>
                                            <p:strVal val="#ppt_x+0.4"/>
                                          </p:val>
                                        </p:tav>
                                        <p:tav tm="100000">
                                          <p:val>
                                            <p:strVal val="#ppt_x-0.05"/>
                                          </p:val>
                                        </p:tav>
                                      </p:tavLst>
                                    </p:anim>
                                    <p:anim calcmode="lin" valueType="num">
                                      <p:cBhvr>
                                        <p:cTn id="33" dur="800" decel="100000" fill="hold"/>
                                        <p:tgtEl>
                                          <p:spTgt spid="9"/>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电影语录</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a:off x="5256925" y="1622810"/>
            <a:ext cx="6231100" cy="598857"/>
            <a:chOff x="5281473" y="2735162"/>
            <a:chExt cx="6231100" cy="598857"/>
          </a:xfrm>
        </p:grpSpPr>
        <p:sp>
          <p:nvSpPr>
            <p:cNvPr id="8" name="矩形 7"/>
            <p:cNvSpPr/>
            <p:nvPr/>
          </p:nvSpPr>
          <p:spPr>
            <a:xfrm>
              <a:off x="6514568" y="2772980"/>
              <a:ext cx="4998005" cy="523220"/>
            </a:xfrm>
            <a:prstGeom prst="rect">
              <a:avLst/>
            </a:prstGeom>
          </p:spPr>
          <p:txBody>
            <a:bodyPr wrap="square">
              <a:spAutoFit/>
            </a:bodyPr>
            <a:lstStyle/>
            <a:p>
              <a:r>
                <a:rPr lang="zh-CN" altLang="en-US" sz="2800" dirty="0">
                  <a:solidFill>
                    <a:srgbClr val="591300"/>
                  </a:solidFill>
                  <a:latin typeface="微软雅黑" panose="020B0503020204020204" pitchFamily="34" charset="-122"/>
                  <a:ea typeface="微软雅黑" panose="020B0503020204020204" pitchFamily="34" charset="-122"/>
                </a:rPr>
                <a:t>生产总值增速稳居世界第一</a:t>
              </a:r>
              <a:endParaRPr lang="zh-CN" altLang="en-US" sz="2800" dirty="0">
                <a:solidFill>
                  <a:srgbClr val="591300"/>
                </a:solidFill>
                <a:latin typeface="微软雅黑" panose="020B0503020204020204" pitchFamily="34" charset="-122"/>
                <a:ea typeface="微软雅黑" panose="020B0503020204020204" pitchFamily="34" charset="-122"/>
              </a:endParaRPr>
            </a:p>
          </p:txBody>
        </p:sp>
        <p:sp>
          <p:nvSpPr>
            <p:cNvPr id="9" name="矩形 8"/>
            <p:cNvSpPr/>
            <p:nvPr/>
          </p:nvSpPr>
          <p:spPr>
            <a:xfrm>
              <a:off x="5281473" y="2735162"/>
              <a:ext cx="732629" cy="5988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C00000"/>
                  </a:solidFill>
                  <a:latin typeface="微软雅黑" panose="020B0503020204020204" pitchFamily="34" charset="-122"/>
                  <a:ea typeface="微软雅黑" panose="020B0503020204020204" pitchFamily="34" charset="-122"/>
                </a:rPr>
                <a:t>01</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6101750" y="2735162"/>
              <a:ext cx="5364525" cy="598857"/>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8E5"/>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256925" y="2382374"/>
            <a:ext cx="6231101" cy="598857"/>
            <a:chOff x="5281473" y="2735162"/>
            <a:chExt cx="6231101" cy="598857"/>
          </a:xfrm>
        </p:grpSpPr>
        <p:sp>
          <p:nvSpPr>
            <p:cNvPr id="12" name="矩形 11"/>
            <p:cNvSpPr/>
            <p:nvPr/>
          </p:nvSpPr>
          <p:spPr>
            <a:xfrm>
              <a:off x="6188220" y="2772980"/>
              <a:ext cx="5324354" cy="523220"/>
            </a:xfrm>
            <a:prstGeom prst="rect">
              <a:avLst/>
            </a:prstGeom>
          </p:spPr>
          <p:txBody>
            <a:bodyPr wrap="square">
              <a:spAutoFit/>
            </a:bodyPr>
            <a:lstStyle/>
            <a:p>
              <a:r>
                <a:rPr lang="zh-CN" altLang="en-US" sz="2800" dirty="0">
                  <a:solidFill>
                    <a:srgbClr val="591300"/>
                  </a:solidFill>
                  <a:latin typeface="微软雅黑" panose="020B0503020204020204" pitchFamily="34" charset="-122"/>
                  <a:ea typeface="微软雅黑" panose="020B0503020204020204" pitchFamily="34" charset="-122"/>
                </a:rPr>
                <a:t>全国银幕数量总和稳居世界第一</a:t>
              </a:r>
              <a:endParaRPr lang="zh-CN" altLang="en-US" sz="2800" dirty="0">
                <a:solidFill>
                  <a:srgbClr val="591300"/>
                </a:solidFill>
                <a:latin typeface="微软雅黑" panose="020B0503020204020204" pitchFamily="34" charset="-122"/>
                <a:ea typeface="微软雅黑" panose="020B0503020204020204" pitchFamily="34" charset="-122"/>
              </a:endParaRPr>
            </a:p>
          </p:txBody>
        </p:sp>
        <p:sp>
          <p:nvSpPr>
            <p:cNvPr id="13" name="矩形 12"/>
            <p:cNvSpPr/>
            <p:nvPr/>
          </p:nvSpPr>
          <p:spPr>
            <a:xfrm>
              <a:off x="5281473" y="2735162"/>
              <a:ext cx="732629" cy="5988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C00000"/>
                  </a:solidFill>
                  <a:latin typeface="微软雅黑" panose="020B0503020204020204" pitchFamily="34" charset="-122"/>
                  <a:ea typeface="微软雅黑" panose="020B0503020204020204" pitchFamily="34" charset="-122"/>
                </a:rPr>
                <a:t>02</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6101750" y="2735162"/>
              <a:ext cx="5364525" cy="598857"/>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8E5"/>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256925" y="3135475"/>
            <a:ext cx="6231100" cy="598857"/>
            <a:chOff x="5281473" y="2735162"/>
            <a:chExt cx="6231100" cy="598857"/>
          </a:xfrm>
        </p:grpSpPr>
        <p:sp>
          <p:nvSpPr>
            <p:cNvPr id="16" name="矩形 15"/>
            <p:cNvSpPr/>
            <p:nvPr/>
          </p:nvSpPr>
          <p:spPr>
            <a:xfrm>
              <a:off x="6514568" y="2772980"/>
              <a:ext cx="4998005" cy="523220"/>
            </a:xfrm>
            <a:prstGeom prst="rect">
              <a:avLst/>
            </a:prstGeom>
          </p:spPr>
          <p:txBody>
            <a:bodyPr wrap="square">
              <a:spAutoFit/>
            </a:bodyPr>
            <a:lstStyle/>
            <a:p>
              <a:r>
                <a:rPr lang="zh-CN" altLang="en-US" sz="2800" dirty="0">
                  <a:solidFill>
                    <a:srgbClr val="591300"/>
                  </a:solidFill>
                  <a:latin typeface="微软雅黑" panose="020B0503020204020204" pitchFamily="34" charset="-122"/>
                  <a:ea typeface="微软雅黑" panose="020B0503020204020204" pitchFamily="34" charset="-122"/>
                </a:rPr>
                <a:t>高速公路网总里程世界第一</a:t>
              </a:r>
              <a:endParaRPr lang="zh-CN" altLang="en-US" sz="2800" dirty="0">
                <a:solidFill>
                  <a:srgbClr val="591300"/>
                </a:solidFill>
                <a:latin typeface="微软雅黑" panose="020B0503020204020204" pitchFamily="34" charset="-122"/>
                <a:ea typeface="微软雅黑" panose="020B0503020204020204" pitchFamily="34" charset="-122"/>
              </a:endParaRPr>
            </a:p>
          </p:txBody>
        </p:sp>
        <p:sp>
          <p:nvSpPr>
            <p:cNvPr id="17" name="矩形 16"/>
            <p:cNvSpPr/>
            <p:nvPr/>
          </p:nvSpPr>
          <p:spPr>
            <a:xfrm>
              <a:off x="5281473" y="2735162"/>
              <a:ext cx="732629" cy="5988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C00000"/>
                  </a:solidFill>
                  <a:latin typeface="微软雅黑" panose="020B0503020204020204" pitchFamily="34" charset="-122"/>
                  <a:ea typeface="微软雅黑" panose="020B0503020204020204" pitchFamily="34" charset="-122"/>
                </a:rPr>
                <a:t>03</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6101750" y="2735162"/>
              <a:ext cx="5364525" cy="598857"/>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8E5"/>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256925" y="3888575"/>
            <a:ext cx="6184802" cy="598857"/>
            <a:chOff x="5281473" y="2735162"/>
            <a:chExt cx="6184802" cy="598857"/>
          </a:xfrm>
        </p:grpSpPr>
        <p:sp>
          <p:nvSpPr>
            <p:cNvPr id="20" name="矩形 19"/>
            <p:cNvSpPr/>
            <p:nvPr/>
          </p:nvSpPr>
          <p:spPr>
            <a:xfrm>
              <a:off x="6375673" y="2772980"/>
              <a:ext cx="4998005" cy="523220"/>
            </a:xfrm>
            <a:prstGeom prst="rect">
              <a:avLst/>
            </a:prstGeom>
          </p:spPr>
          <p:txBody>
            <a:bodyPr wrap="square">
              <a:spAutoFit/>
            </a:bodyPr>
            <a:lstStyle/>
            <a:p>
              <a:r>
                <a:rPr lang="zh-CN" altLang="en-US" sz="2800" dirty="0">
                  <a:solidFill>
                    <a:srgbClr val="591300"/>
                  </a:solidFill>
                  <a:latin typeface="微软雅黑" panose="020B0503020204020204" pitchFamily="34" charset="-122"/>
                  <a:ea typeface="微软雅黑" panose="020B0503020204020204" pitchFamily="34" charset="-122"/>
                </a:rPr>
                <a:t>全世界最大的基本医疗保障网</a:t>
              </a:r>
              <a:endParaRPr lang="zh-CN" altLang="en-US" sz="2800" dirty="0">
                <a:solidFill>
                  <a:srgbClr val="591300"/>
                </a:solidFill>
                <a:latin typeface="微软雅黑" panose="020B0503020204020204" pitchFamily="34" charset="-122"/>
                <a:ea typeface="微软雅黑" panose="020B0503020204020204" pitchFamily="34" charset="-122"/>
              </a:endParaRPr>
            </a:p>
          </p:txBody>
        </p:sp>
        <p:sp>
          <p:nvSpPr>
            <p:cNvPr id="21" name="矩形 20"/>
            <p:cNvSpPr/>
            <p:nvPr/>
          </p:nvSpPr>
          <p:spPr>
            <a:xfrm>
              <a:off x="5281473" y="2735162"/>
              <a:ext cx="732629" cy="5988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C00000"/>
                  </a:solidFill>
                  <a:latin typeface="微软雅黑" panose="020B0503020204020204" pitchFamily="34" charset="-122"/>
                  <a:ea typeface="微软雅黑" panose="020B0503020204020204" pitchFamily="34" charset="-122"/>
                </a:rPr>
                <a:t>04</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22" name="矩形 21"/>
            <p:cNvSpPr/>
            <p:nvPr/>
          </p:nvSpPr>
          <p:spPr>
            <a:xfrm>
              <a:off x="6101750" y="2735162"/>
              <a:ext cx="5364525" cy="598857"/>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8E5"/>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256925" y="4648139"/>
            <a:ext cx="6566767" cy="598857"/>
            <a:chOff x="5281473" y="2735162"/>
            <a:chExt cx="6566767" cy="598857"/>
          </a:xfrm>
        </p:grpSpPr>
        <p:sp>
          <p:nvSpPr>
            <p:cNvPr id="24" name="矩形 23"/>
            <p:cNvSpPr/>
            <p:nvPr/>
          </p:nvSpPr>
          <p:spPr>
            <a:xfrm>
              <a:off x="6152999" y="2796130"/>
              <a:ext cx="5695241" cy="492443"/>
            </a:xfrm>
            <a:prstGeom prst="rect">
              <a:avLst/>
            </a:prstGeom>
          </p:spPr>
          <p:txBody>
            <a:bodyPr wrap="square">
              <a:spAutoFit/>
            </a:bodyPr>
            <a:lstStyle/>
            <a:p>
              <a:r>
                <a:rPr lang="zh-CN" altLang="en-US" sz="2600" dirty="0">
                  <a:solidFill>
                    <a:srgbClr val="591300"/>
                  </a:solidFill>
                  <a:latin typeface="微软雅黑" panose="020B0503020204020204" pitchFamily="34" charset="-122"/>
                  <a:ea typeface="微软雅黑" panose="020B0503020204020204" pitchFamily="34" charset="-122"/>
                </a:rPr>
                <a:t>人类历史上最大的射电望远镜</a:t>
              </a:r>
              <a:r>
                <a:rPr lang="en-US" altLang="zh-CN" sz="2600" dirty="0">
                  <a:solidFill>
                    <a:srgbClr val="591300"/>
                  </a:solidFill>
                  <a:latin typeface="微软雅黑" panose="020B0503020204020204" pitchFamily="34" charset="-122"/>
                  <a:ea typeface="微软雅黑" panose="020B0503020204020204" pitchFamily="34" charset="-122"/>
                </a:rPr>
                <a:t>FAST</a:t>
              </a:r>
              <a:endParaRPr lang="zh-CN" altLang="en-US" sz="2600" dirty="0">
                <a:solidFill>
                  <a:srgbClr val="591300"/>
                </a:solidFill>
                <a:latin typeface="微软雅黑" panose="020B0503020204020204" pitchFamily="34" charset="-122"/>
                <a:ea typeface="微软雅黑" panose="020B0503020204020204" pitchFamily="34" charset="-122"/>
              </a:endParaRPr>
            </a:p>
          </p:txBody>
        </p:sp>
        <p:sp>
          <p:nvSpPr>
            <p:cNvPr id="25" name="矩形 24"/>
            <p:cNvSpPr/>
            <p:nvPr/>
          </p:nvSpPr>
          <p:spPr>
            <a:xfrm>
              <a:off x="5281473" y="2735162"/>
              <a:ext cx="732629" cy="5988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C00000"/>
                  </a:solidFill>
                  <a:latin typeface="微软雅黑" panose="020B0503020204020204" pitchFamily="34" charset="-122"/>
                  <a:ea typeface="微软雅黑" panose="020B0503020204020204" pitchFamily="34" charset="-122"/>
                </a:rPr>
                <a:t>05</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26" name="矩形 25"/>
            <p:cNvSpPr/>
            <p:nvPr/>
          </p:nvSpPr>
          <p:spPr>
            <a:xfrm>
              <a:off x="6101750" y="2735162"/>
              <a:ext cx="5364525" cy="598857"/>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8E5"/>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5256925" y="5401240"/>
            <a:ext cx="6219525" cy="598857"/>
            <a:chOff x="5281473" y="2735162"/>
            <a:chExt cx="6219525" cy="598857"/>
          </a:xfrm>
        </p:grpSpPr>
        <p:sp>
          <p:nvSpPr>
            <p:cNvPr id="28" name="矩形 27"/>
            <p:cNvSpPr/>
            <p:nvPr/>
          </p:nvSpPr>
          <p:spPr>
            <a:xfrm>
              <a:off x="6176645" y="2807705"/>
              <a:ext cx="5324353" cy="477054"/>
            </a:xfrm>
            <a:prstGeom prst="rect">
              <a:avLst/>
            </a:prstGeom>
          </p:spPr>
          <p:txBody>
            <a:bodyPr wrap="square">
              <a:spAutoFit/>
            </a:bodyPr>
            <a:lstStyle/>
            <a:p>
              <a:r>
                <a:rPr lang="zh-CN" altLang="en-US" sz="2500" dirty="0">
                  <a:solidFill>
                    <a:srgbClr val="591300"/>
                  </a:solidFill>
                  <a:latin typeface="微软雅黑" panose="020B0503020204020204" pitchFamily="34" charset="-122"/>
                  <a:ea typeface="微软雅黑" panose="020B0503020204020204" pitchFamily="34" charset="-122"/>
                </a:rPr>
                <a:t>全球最大的海上钻井平台“蓝鲸</a:t>
              </a:r>
              <a:r>
                <a:rPr lang="en-US" altLang="zh-CN" sz="2500" dirty="0">
                  <a:solidFill>
                    <a:srgbClr val="591300"/>
                  </a:solidFill>
                  <a:latin typeface="微软雅黑" panose="020B0503020204020204" pitchFamily="34" charset="-122"/>
                  <a:ea typeface="微软雅黑" panose="020B0503020204020204" pitchFamily="34" charset="-122"/>
                </a:rPr>
                <a:t>2</a:t>
              </a:r>
              <a:r>
                <a:rPr lang="zh-CN" altLang="en-US" sz="2500" dirty="0">
                  <a:solidFill>
                    <a:srgbClr val="591300"/>
                  </a:solidFill>
                  <a:latin typeface="微软雅黑" panose="020B0503020204020204" pitchFamily="34" charset="-122"/>
                  <a:ea typeface="微软雅黑" panose="020B0503020204020204" pitchFamily="34" charset="-122"/>
                </a:rPr>
                <a:t>号”</a:t>
              </a:r>
              <a:endParaRPr lang="zh-CN" altLang="en-US" sz="2500" dirty="0">
                <a:solidFill>
                  <a:srgbClr val="591300"/>
                </a:solidFill>
                <a:latin typeface="微软雅黑" panose="020B0503020204020204" pitchFamily="34" charset="-122"/>
                <a:ea typeface="微软雅黑" panose="020B0503020204020204" pitchFamily="34" charset="-122"/>
              </a:endParaRPr>
            </a:p>
          </p:txBody>
        </p:sp>
        <p:sp>
          <p:nvSpPr>
            <p:cNvPr id="29" name="矩形 28"/>
            <p:cNvSpPr/>
            <p:nvPr/>
          </p:nvSpPr>
          <p:spPr>
            <a:xfrm>
              <a:off x="5281473" y="2735162"/>
              <a:ext cx="732629" cy="5988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C00000"/>
                  </a:solidFill>
                  <a:latin typeface="微软雅黑" panose="020B0503020204020204" pitchFamily="34" charset="-122"/>
                  <a:ea typeface="微软雅黑" panose="020B0503020204020204" pitchFamily="34" charset="-122"/>
                </a:rPr>
                <a:t>06</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30" name="矩形 29"/>
            <p:cNvSpPr/>
            <p:nvPr/>
          </p:nvSpPr>
          <p:spPr>
            <a:xfrm>
              <a:off x="6101750" y="2735162"/>
              <a:ext cx="5364525" cy="598857"/>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8E5"/>
                </a:solidFill>
                <a:latin typeface="微软雅黑" panose="020B0503020204020204" pitchFamily="34" charset="-122"/>
                <a:ea typeface="微软雅黑" panose="020B0503020204020204" pitchFamily="34" charset="-122"/>
              </a:endParaRPr>
            </a:p>
          </p:txBody>
        </p:sp>
      </p:grpSp>
      <p:pic>
        <p:nvPicPr>
          <p:cNvPr id="31" name="图片 30"/>
          <p:cNvPicPr>
            <a:picLocks noChangeAspect="1"/>
          </p:cNvPicPr>
          <p:nvPr/>
        </p:nvPicPr>
        <p:blipFill rotWithShape="1">
          <a:blip r:embed="rId1">
            <a:extLst>
              <a:ext uri="{28A0092B-C50C-407E-A947-70E740481C1C}">
                <a14:useLocalDpi xmlns:a14="http://schemas.microsoft.com/office/drawing/2010/main" val="0"/>
              </a:ext>
            </a:extLst>
          </a:blip>
          <a:srcRect r="17545"/>
          <a:stretch>
            <a:fillRect/>
          </a:stretch>
        </p:blipFill>
        <p:spPr>
          <a:xfrm flipH="1">
            <a:off x="0" y="1922239"/>
            <a:ext cx="5384530" cy="48318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downRight)">
                                      <p:cBhvr>
                                        <p:cTn id="11" dur="500"/>
                                        <p:tgtEl>
                                          <p:spTgt spid="11"/>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trips(downRight)">
                                      <p:cBhvr>
                                        <p:cTn id="15" dur="500"/>
                                        <p:tgtEl>
                                          <p:spTgt spid="15"/>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Right)">
                                      <p:cBhvr>
                                        <p:cTn id="19" dur="500"/>
                                        <p:tgtEl>
                                          <p:spTgt spid="19"/>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trips(downRight)">
                                      <p:cBhvr>
                                        <p:cTn id="23" dur="500"/>
                                        <p:tgtEl>
                                          <p:spTgt spid="23"/>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strips(downRigh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电影语录</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KSO_Shape"/>
          <p:cNvSpPr/>
          <p:nvPr/>
        </p:nvSpPr>
        <p:spPr bwMode="auto">
          <a:xfrm flipH="1">
            <a:off x="7729491" y="1423780"/>
            <a:ext cx="3505827" cy="4258090"/>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rgbClr val="E60000"/>
          </a:solidFill>
          <a:ln>
            <a:noFill/>
          </a:ln>
        </p:spPr>
        <p:txBody>
          <a:bodyPr anchor="ctr">
            <a:scene3d>
              <a:camera prst="orthographicFront"/>
              <a:lightRig rig="threePt" dir="t"/>
            </a:scene3d>
            <a:sp3d>
              <a:contourClr>
                <a:srgbClr val="FFFFFF"/>
              </a:contourClr>
            </a:sp3d>
          </a:bodyPr>
          <a:lstStyle/>
          <a:p>
            <a:pPr algn="ctr" defTabSz="914400">
              <a:defRPr/>
            </a:pPr>
            <a:endParaRPr lang="zh-CN" altLang="en-US">
              <a:solidFill>
                <a:srgbClr val="A11752"/>
              </a:solidFill>
              <a:latin typeface="Arial" panose="020B0604020202020204"/>
              <a:ea typeface="微软雅黑" panose="020B0503020204020204" pitchFamily="34" charset="-122"/>
              <a:cs typeface="+mn-ea"/>
              <a:sym typeface="+mn-lt"/>
            </a:endParaRPr>
          </a:p>
        </p:txBody>
      </p:sp>
      <p:sp>
        <p:nvSpPr>
          <p:cNvPr id="7" name="文本框 6"/>
          <p:cNvSpPr txBox="1"/>
          <p:nvPr/>
        </p:nvSpPr>
        <p:spPr>
          <a:xfrm>
            <a:off x="952877" y="2322453"/>
            <a:ext cx="6309958" cy="3554819"/>
          </a:xfrm>
          <a:prstGeom prst="rect">
            <a:avLst/>
          </a:prstGeom>
          <a:noFill/>
        </p:spPr>
        <p:txBody>
          <a:bodyPr wrap="square" rtlCol="0">
            <a:spAutoFit/>
          </a:bodyPr>
          <a:lstStyle/>
          <a:p>
            <a:pPr algn="ctr" defTabSz="914400">
              <a:lnSpc>
                <a:spcPct val="150000"/>
              </a:lnSpc>
            </a:pPr>
            <a:r>
              <a:rPr lang="en-US" altLang="zh-CN" sz="3000" b="1" dirty="0">
                <a:solidFill>
                  <a:srgbClr val="E60000"/>
                </a:solidFill>
                <a:latin typeface="微软雅黑" panose="020B0503020204020204" pitchFamily="34" charset="-122"/>
                <a:ea typeface="微软雅黑" panose="020B0503020204020204" pitchFamily="34" charset="-122"/>
                <a:cs typeface="+mn-ea"/>
                <a:sym typeface="+mn-lt"/>
              </a:rPr>
              <a:t>《</a:t>
            </a:r>
            <a:r>
              <a:rPr lang="zh-CN" altLang="en-US" sz="3000" b="1" dirty="0">
                <a:solidFill>
                  <a:srgbClr val="E60000"/>
                </a:solidFill>
                <a:latin typeface="微软雅黑" panose="020B0503020204020204" pitchFamily="34" charset="-122"/>
                <a:ea typeface="微软雅黑" panose="020B0503020204020204" pitchFamily="34" charset="-122"/>
                <a:cs typeface="+mn-ea"/>
                <a:sym typeface="+mn-lt"/>
              </a:rPr>
              <a:t>厉害了，我的国</a:t>
            </a:r>
            <a:r>
              <a:rPr lang="en-US" altLang="zh-CN" sz="3000" b="1" dirty="0">
                <a:solidFill>
                  <a:srgbClr val="E60000"/>
                </a:solidFill>
                <a:latin typeface="微软雅黑" panose="020B0503020204020204" pitchFamily="34" charset="-122"/>
                <a:ea typeface="微软雅黑" panose="020B0503020204020204" pitchFamily="34" charset="-122"/>
                <a:cs typeface="+mn-ea"/>
                <a:sym typeface="+mn-lt"/>
              </a:rPr>
              <a:t>》</a:t>
            </a:r>
            <a:endParaRPr lang="en-US" altLang="zh-CN" sz="3000" b="1" dirty="0">
              <a:solidFill>
                <a:srgbClr val="E60000"/>
              </a:solidFill>
              <a:latin typeface="微软雅黑" panose="020B0503020204020204" pitchFamily="34" charset="-122"/>
              <a:ea typeface="微软雅黑" panose="020B0503020204020204" pitchFamily="34" charset="-122"/>
              <a:cs typeface="+mn-ea"/>
              <a:sym typeface="+mn-lt"/>
            </a:endParaRPr>
          </a:p>
          <a:p>
            <a:pPr defTabSz="914400">
              <a:lnSpc>
                <a:spcPct val="150000"/>
              </a:lnSpc>
            </a:pPr>
            <a:r>
              <a:rPr lang="zh-CN" altLang="en-US" sz="2400" dirty="0">
                <a:solidFill>
                  <a:srgbClr val="8E1E00"/>
                </a:solidFill>
                <a:latin typeface="微软雅黑" panose="020B0503020204020204" pitchFamily="34" charset="-122"/>
                <a:ea typeface="微软雅黑" panose="020B0503020204020204" pitchFamily="34" charset="-122"/>
                <a:cs typeface="+mn-ea"/>
                <a:sym typeface="+mn-lt"/>
              </a:rPr>
              <a:t>以全方位的视角深层次地展现了五年来中国所取得的改革开放和社会主义现代化建设的历史性成就，用事实和数据告诉世人站起来的中国到底有多强。我们不禁期待，下一个</a:t>
            </a:r>
            <a:r>
              <a:rPr lang="en-US" altLang="zh-CN" sz="2400" dirty="0">
                <a:solidFill>
                  <a:srgbClr val="8E1E00"/>
                </a:solidFill>
                <a:latin typeface="微软雅黑" panose="020B0503020204020204" pitchFamily="34" charset="-122"/>
                <a:ea typeface="微软雅黑" panose="020B0503020204020204" pitchFamily="34" charset="-122"/>
                <a:cs typeface="+mn-ea"/>
                <a:sym typeface="+mn-lt"/>
              </a:rPr>
              <a:t>5</a:t>
            </a:r>
            <a:r>
              <a:rPr lang="zh-CN" altLang="en-US" sz="2400" dirty="0">
                <a:solidFill>
                  <a:srgbClr val="8E1E00"/>
                </a:solidFill>
                <a:latin typeface="微软雅黑" panose="020B0503020204020204" pitchFamily="34" charset="-122"/>
                <a:ea typeface="微软雅黑" panose="020B0503020204020204" pitchFamily="34" charset="-122"/>
                <a:cs typeface="+mn-ea"/>
                <a:sym typeface="+mn-lt"/>
              </a:rPr>
              <a:t>年，中国又将如何变化？</a:t>
            </a:r>
            <a:endParaRPr lang="zh-CN" altLang="en-US" sz="2400" dirty="0">
              <a:solidFill>
                <a:srgbClr val="8E1E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电影语录</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圆角 7"/>
          <p:cNvSpPr/>
          <p:nvPr/>
        </p:nvSpPr>
        <p:spPr>
          <a:xfrm>
            <a:off x="1154947" y="2198343"/>
            <a:ext cx="9803757" cy="3623721"/>
          </a:xfrm>
          <a:prstGeom prst="roundRect">
            <a:avLst>
              <a:gd name="adj" fmla="val 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42192" y="2789753"/>
            <a:ext cx="9514390" cy="2796407"/>
          </a:xfrm>
          <a:prstGeom prst="rect">
            <a:avLst/>
          </a:prstGeom>
        </p:spPr>
        <p:txBody>
          <a:bodyPr wrap="square">
            <a:spAutoFit/>
          </a:bodyPr>
          <a:lstStyle/>
          <a:p>
            <a:pPr algn="just">
              <a:lnSpc>
                <a:spcPct val="150000"/>
              </a:lnSpc>
            </a:pPr>
            <a:r>
              <a:rPr lang="zh-CN" altLang="en-US" sz="2400" dirty="0">
                <a:solidFill>
                  <a:srgbClr val="591300"/>
                </a:solidFill>
                <a:ea typeface="微软雅黑" panose="020B0503020204020204" pitchFamily="34" charset="-122"/>
                <a:cs typeface="Times New Roman" panose="02020603050405020304" pitchFamily="18" charset="0"/>
              </a:rPr>
              <a:t>环顾今日之世界，守成国家在徘徊，新兴国家在奋起，也还有一些国家在战火中煎熬。而中国正如方志敏烈士当年在</a:t>
            </a:r>
            <a:r>
              <a:rPr lang="en-US" altLang="zh-CN" sz="2400" dirty="0">
                <a:solidFill>
                  <a:srgbClr val="591300"/>
                </a:solidFill>
                <a:ea typeface="微软雅黑" panose="020B0503020204020204" pitchFamily="34" charset="-122"/>
                <a:cs typeface="Times New Roman" panose="02020603050405020304" pitchFamily="18" charset="0"/>
              </a:rPr>
              <a:t>《</a:t>
            </a:r>
            <a:r>
              <a:rPr lang="zh-CN" altLang="en-US" sz="2400" dirty="0">
                <a:solidFill>
                  <a:srgbClr val="591300"/>
                </a:solidFill>
                <a:ea typeface="微软雅黑" panose="020B0503020204020204" pitchFamily="34" charset="-122"/>
                <a:cs typeface="Times New Roman" panose="02020603050405020304" pitchFamily="18" charset="0"/>
              </a:rPr>
              <a:t>可爱的中国</a:t>
            </a:r>
            <a:r>
              <a:rPr lang="en-US" altLang="zh-CN" sz="2400" dirty="0">
                <a:solidFill>
                  <a:srgbClr val="591300"/>
                </a:solidFill>
                <a:ea typeface="微软雅黑" panose="020B0503020204020204" pitchFamily="34" charset="-122"/>
                <a:cs typeface="Times New Roman" panose="02020603050405020304" pitchFamily="18" charset="0"/>
              </a:rPr>
              <a:t>》</a:t>
            </a:r>
            <a:r>
              <a:rPr lang="zh-CN" altLang="en-US" sz="2400" dirty="0">
                <a:solidFill>
                  <a:srgbClr val="591300"/>
                </a:solidFill>
                <a:ea typeface="微软雅黑" panose="020B0503020204020204" pitchFamily="34" charset="-122"/>
                <a:cs typeface="Times New Roman" panose="02020603050405020304" pitchFamily="18" charset="0"/>
              </a:rPr>
              <a:t>一文中所憧憬的那样，“到处都是活跃的创造，到处都是日新月异的进步”，正以更为成熟、稳健的步伐走进世界舞台中央，</a:t>
            </a:r>
            <a:r>
              <a:rPr lang="zh-CN" altLang="en-US" sz="2400" b="1" dirty="0">
                <a:solidFill>
                  <a:srgbClr val="E60000"/>
                </a:solidFill>
                <a:ea typeface="微软雅黑" panose="020B0503020204020204" pitchFamily="34" charset="-122"/>
                <a:cs typeface="Times New Roman" panose="02020603050405020304" pitchFamily="18" charset="0"/>
              </a:rPr>
              <a:t>这是国运昌盛的的节奏，是国运彰显的昭示。</a:t>
            </a:r>
            <a:endParaRPr lang="zh-CN" altLang="en-US" sz="2400" b="1" dirty="0">
              <a:solidFill>
                <a:srgbClr val="E60000"/>
              </a:solidFill>
              <a:ea typeface="微软雅黑" panose="020B0503020204020204" pitchFamily="34" charset="-122"/>
              <a:cs typeface="Times New Roman" panose="02020603050405020304" pitchFamily="18" charset="0"/>
            </a:endParaRPr>
          </a:p>
        </p:txBody>
      </p:sp>
      <p:sp>
        <p:nvSpPr>
          <p:cNvPr id="6" name="矩形: 圆角 6"/>
          <p:cNvSpPr/>
          <p:nvPr/>
        </p:nvSpPr>
        <p:spPr>
          <a:xfrm>
            <a:off x="3281545" y="1835869"/>
            <a:ext cx="5981404" cy="72536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rgbClr val="FFF6EF"/>
                </a:solidFill>
                <a:effectLst>
                  <a:outerShdw blurRad="38100" dist="38100" dir="2700000" algn="tl">
                    <a:srgbClr val="000000">
                      <a:alpha val="43137"/>
                    </a:srgbClr>
                  </a:outerShdw>
                </a:effectLst>
              </a:rPr>
              <a:t>这是崭新的时代</a:t>
            </a:r>
            <a:endParaRPr lang="zh-CN" altLang="en-US" sz="3600" b="1" dirty="0">
              <a:solidFill>
                <a:srgbClr val="FFF6EF"/>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p:tgtEl>
                                          <p:spTgt spid="5"/>
                                        </p:tgtEl>
                                        <p:attrNameLst>
                                          <p:attrName>ppt_y</p:attrName>
                                        </p:attrNameLst>
                                      </p:cBhvr>
                                      <p:tavLst>
                                        <p:tav tm="0">
                                          <p:val>
                                            <p:strVal val="#ppt_y+#ppt_h*1.125000"/>
                                          </p:val>
                                        </p:tav>
                                        <p:tav tm="100000">
                                          <p:val>
                                            <p:strVal val="#ppt_y"/>
                                          </p:val>
                                        </p:tav>
                                      </p:tavLst>
                                    </p:anim>
                                    <p:animEffect transition="in" filter="wipe(up)">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8282" t="20621" r="16796" b="41874"/>
          <a:stretch>
            <a:fillRect/>
          </a:stretch>
        </p:blipFill>
        <p:spPr>
          <a:xfrm>
            <a:off x="1152525" y="1714070"/>
            <a:ext cx="9134475" cy="22860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5156"/>
          <a:stretch>
            <a:fillRect/>
          </a:stretch>
        </p:blipFill>
        <p:spPr>
          <a:xfrm>
            <a:off x="457200" y="381430"/>
            <a:ext cx="11563350" cy="6095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0" name="TextBox 3"/>
          <p:cNvSpPr txBox="1">
            <a:spLocks noChangeArrowheads="1"/>
          </p:cNvSpPr>
          <p:nvPr/>
        </p:nvSpPr>
        <p:spPr bwMode="auto">
          <a:xfrm>
            <a:off x="666511" y="2996183"/>
            <a:ext cx="239445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5400" b="1">
                <a:gradFill flip="none" rotWithShape="1">
                  <a:gsLst>
                    <a:gs pos="0">
                      <a:srgbClr val="FCE32C"/>
                    </a:gs>
                    <a:gs pos="100000">
                      <a:srgbClr val="FFFFBD"/>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i="0" u="none" strike="noStrike" kern="1200" cap="none" spc="0" normalizeH="0" baseline="0" noProof="0" dirty="0">
                <a:ln>
                  <a:solidFill>
                    <a:schemeClr val="bg1"/>
                  </a:solidFill>
                </a:ln>
                <a:solidFill>
                  <a:srgbClr val="C00000"/>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rPr>
              <a:t>Contents</a:t>
            </a:r>
            <a:endParaRPr kumimoji="0" lang="zh-CN" altLang="en-US" sz="4400" i="0" u="none" strike="noStrike" kern="1200" cap="none" spc="0" normalizeH="0" baseline="0" noProof="0" dirty="0">
              <a:ln>
                <a:solidFill>
                  <a:schemeClr val="bg1"/>
                </a:solidFill>
              </a:ln>
              <a:solidFill>
                <a:srgbClr val="C00000"/>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endParaRPr>
          </a:p>
        </p:txBody>
      </p:sp>
      <p:sp>
        <p:nvSpPr>
          <p:cNvPr id="21" name="TextBox 20"/>
          <p:cNvSpPr txBox="1"/>
          <p:nvPr/>
        </p:nvSpPr>
        <p:spPr>
          <a:xfrm>
            <a:off x="672097" y="1931414"/>
            <a:ext cx="2383278" cy="1107996"/>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solidFill>
                    <a:schemeClr val="bg1"/>
                  </a:solid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目 录</a:t>
            </a:r>
            <a:endParaRPr kumimoji="0" lang="zh-CN" altLang="en-US" sz="6600" b="1" i="0" u="none" strike="noStrike" kern="1200" cap="none" spc="0" normalizeH="0" baseline="0" noProof="0" dirty="0">
              <a:ln>
                <a:solidFill>
                  <a:schemeClr val="bg1"/>
                </a:solid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3" name="圆角矩形 533"/>
          <p:cNvSpPr/>
          <p:nvPr/>
        </p:nvSpPr>
        <p:spPr>
          <a:xfrm>
            <a:off x="4631755" y="679911"/>
            <a:ext cx="5857053" cy="836237"/>
          </a:xfrm>
          <a:prstGeom prst="roundRect">
            <a:avLst/>
          </a:prstGeom>
          <a:solidFill>
            <a:schemeClr val="bg1"/>
          </a:solidFill>
          <a:ln>
            <a:solidFill>
              <a:srgbClr val="FFC000"/>
            </a:solidFill>
          </a:ln>
        </p:spPr>
        <p:txBody>
          <a:bodyPr wrap="none" lIns="108000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厉害了我的国</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简介</a:t>
            </a:r>
            <a:endPar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5" name="流程图: 离页连接符 24"/>
          <p:cNvSpPr>
            <a:spLocks noChangeAspect="1"/>
          </p:cNvSpPr>
          <p:nvPr/>
        </p:nvSpPr>
        <p:spPr>
          <a:xfrm>
            <a:off x="4827212" y="679912"/>
            <a:ext cx="630042" cy="720000"/>
          </a:xfrm>
          <a:prstGeom prst="flowChartOffpageConnector">
            <a:avLst/>
          </a:prstGeom>
          <a:solidFill>
            <a:srgbClr val="C00000"/>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rPr>
              <a:t>01</a:t>
            </a:r>
            <a:endParaRPr kumimoji="0" lang="zh-CN" alt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endParaRPr>
          </a:p>
        </p:txBody>
      </p:sp>
      <p:sp>
        <p:nvSpPr>
          <p:cNvPr id="30" name="圆角矩形 533"/>
          <p:cNvSpPr/>
          <p:nvPr/>
        </p:nvSpPr>
        <p:spPr>
          <a:xfrm>
            <a:off x="4631755" y="1710426"/>
            <a:ext cx="5857053" cy="836237"/>
          </a:xfrm>
          <a:prstGeom prst="roundRect">
            <a:avLst/>
          </a:prstGeom>
          <a:solidFill>
            <a:schemeClr val="bg1"/>
          </a:solidFill>
          <a:ln>
            <a:solidFill>
              <a:srgbClr val="FFC000"/>
            </a:solidFill>
          </a:ln>
        </p:spPr>
        <p:txBody>
          <a:bodyPr wrap="none" lIns="1080000" anchor="ctr">
            <a:noAutofit/>
          </a:bodyPr>
          <a:lstStyle/>
          <a:p>
            <a:pPr>
              <a:defRPr/>
            </a:pP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厉害了我的国</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影片内容</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31" name="流程图: 离页连接符 30"/>
          <p:cNvSpPr>
            <a:spLocks noChangeAspect="1"/>
          </p:cNvSpPr>
          <p:nvPr/>
        </p:nvSpPr>
        <p:spPr>
          <a:xfrm>
            <a:off x="4827212" y="1710427"/>
            <a:ext cx="630042" cy="720000"/>
          </a:xfrm>
          <a:prstGeom prst="flowChartOffpageConnector">
            <a:avLst/>
          </a:prstGeom>
          <a:solidFill>
            <a:srgbClr val="C00000"/>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rPr>
              <a:t>02</a:t>
            </a:r>
            <a:endParaRPr kumimoji="0" lang="zh-CN" alt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endParaRPr>
          </a:p>
        </p:txBody>
      </p:sp>
      <p:sp>
        <p:nvSpPr>
          <p:cNvPr id="32" name="圆角矩形 533"/>
          <p:cNvSpPr/>
          <p:nvPr/>
        </p:nvSpPr>
        <p:spPr>
          <a:xfrm>
            <a:off x="4631755" y="2738680"/>
            <a:ext cx="5857053" cy="836237"/>
          </a:xfrm>
          <a:prstGeom prst="roundRect">
            <a:avLst/>
          </a:prstGeom>
          <a:solidFill>
            <a:schemeClr val="bg1"/>
          </a:solidFill>
          <a:ln>
            <a:solidFill>
              <a:srgbClr val="FFC000"/>
            </a:solidFill>
          </a:ln>
        </p:spPr>
        <p:txBody>
          <a:bodyPr wrap="none" lIns="1080000" anchor="ctr">
            <a:noAutofit/>
          </a:bodyPr>
          <a:lstStyle/>
          <a:p>
            <a:pPr lvl="0">
              <a:defRPr/>
            </a:pP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厉害了我的国</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观后感</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33" name="流程图: 离页连接符 32"/>
          <p:cNvSpPr>
            <a:spLocks noChangeAspect="1"/>
          </p:cNvSpPr>
          <p:nvPr/>
        </p:nvSpPr>
        <p:spPr>
          <a:xfrm>
            <a:off x="4827212" y="2738681"/>
            <a:ext cx="630042" cy="720000"/>
          </a:xfrm>
          <a:prstGeom prst="flowChartOffpageConnector">
            <a:avLst/>
          </a:prstGeom>
          <a:solidFill>
            <a:srgbClr val="C00000"/>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rPr>
              <a:t>03</a:t>
            </a:r>
            <a:endParaRPr kumimoji="0" lang="zh-CN" alt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endParaRPr>
          </a:p>
        </p:txBody>
      </p:sp>
      <p:sp>
        <p:nvSpPr>
          <p:cNvPr id="34" name="圆角矩形 533"/>
          <p:cNvSpPr/>
          <p:nvPr/>
        </p:nvSpPr>
        <p:spPr>
          <a:xfrm>
            <a:off x="4631755" y="3765624"/>
            <a:ext cx="5857053" cy="836237"/>
          </a:xfrm>
          <a:prstGeom prst="roundRect">
            <a:avLst/>
          </a:prstGeom>
          <a:solidFill>
            <a:schemeClr val="bg1"/>
          </a:solidFill>
          <a:ln>
            <a:solidFill>
              <a:srgbClr val="FFC000"/>
            </a:solidFill>
          </a:ln>
        </p:spPr>
        <p:txBody>
          <a:bodyPr wrap="none" lIns="1080000" anchor="ctr">
            <a:noAutofit/>
          </a:bodyPr>
          <a:lstStyle/>
          <a:p>
            <a:pPr lvl="0">
              <a:defRPr/>
            </a:pP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厉害了我的国</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电影语录</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35" name="流程图: 离页连接符 34"/>
          <p:cNvSpPr>
            <a:spLocks noChangeAspect="1"/>
          </p:cNvSpPr>
          <p:nvPr/>
        </p:nvSpPr>
        <p:spPr>
          <a:xfrm>
            <a:off x="4827212" y="3765625"/>
            <a:ext cx="630042" cy="720000"/>
          </a:xfrm>
          <a:prstGeom prst="flowChartOffpageConnector">
            <a:avLst/>
          </a:prstGeom>
          <a:solidFill>
            <a:srgbClr val="C00000"/>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rPr>
              <a:t>04</a:t>
            </a:r>
            <a:endParaRPr kumimoji="0" lang="zh-CN" alt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mpact" panose="020B0806030902050204" pitchFamily="34" charset="0"/>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42" presetClass="path" presetSubtype="0" decel="100000" fill="hold" grpId="1" nodeType="withEffect">
                                  <p:stCondLst>
                                    <p:cond delay="0"/>
                                  </p:stCondLst>
                                  <p:childTnLst>
                                    <p:animMotion origin="layout" path="M 3.125E-6 -2.96296E-6 L -0.00026 -0.13333 " pathEditMode="relative" rAng="0" ptsTypes="AA">
                                      <p:cBhvr>
                                        <p:cTn id="18" dur="1000" spd="-100000" fill="hold"/>
                                        <p:tgtEl>
                                          <p:spTgt spid="25"/>
                                        </p:tgtEl>
                                        <p:attrNameLst>
                                          <p:attrName>ppt_x</p:attrName>
                                          <p:attrName>ppt_y</p:attrName>
                                        </p:attrNameLst>
                                      </p:cBhvr>
                                      <p:rCtr x="-13" y="-6667"/>
                                    </p:animMotion>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750"/>
                                        <p:tgtEl>
                                          <p:spTgt spid="2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42" presetClass="path" presetSubtype="0" decel="100000" fill="hold" grpId="1" nodeType="withEffect">
                                  <p:stCondLst>
                                    <p:cond delay="0"/>
                                  </p:stCondLst>
                                  <p:childTnLst>
                                    <p:animMotion origin="layout" path="M 3.125E-6 -2.96296E-6 L -0.00026 -0.13333 " pathEditMode="relative" rAng="0" ptsTypes="AA">
                                      <p:cBhvr>
                                        <p:cTn id="28" dur="1000" spd="-100000" fill="hold"/>
                                        <p:tgtEl>
                                          <p:spTgt spid="31"/>
                                        </p:tgtEl>
                                        <p:attrNameLst>
                                          <p:attrName>ppt_x</p:attrName>
                                          <p:attrName>ppt_y</p:attrName>
                                        </p:attrNameLst>
                                      </p:cBhvr>
                                      <p:rCtr x="-13" y="-6667"/>
                                    </p:animMotion>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750"/>
                                        <p:tgtEl>
                                          <p:spTgt spid="3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42" presetClass="path" presetSubtype="0" decel="100000" fill="hold" grpId="1" nodeType="withEffect">
                                  <p:stCondLst>
                                    <p:cond delay="0"/>
                                  </p:stCondLst>
                                  <p:childTnLst>
                                    <p:animMotion origin="layout" path="M 3.125E-6 -2.96296E-6 L -0.00026 -0.13333 " pathEditMode="relative" rAng="0" ptsTypes="AA">
                                      <p:cBhvr>
                                        <p:cTn id="38" dur="1000" spd="-100000" fill="hold"/>
                                        <p:tgtEl>
                                          <p:spTgt spid="33"/>
                                        </p:tgtEl>
                                        <p:attrNameLst>
                                          <p:attrName>ppt_x</p:attrName>
                                          <p:attrName>ppt_y</p:attrName>
                                        </p:attrNameLst>
                                      </p:cBhvr>
                                      <p:rCtr x="-13" y="-6667"/>
                                    </p:animMotion>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750"/>
                                        <p:tgtEl>
                                          <p:spTgt spid="32"/>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42" presetClass="path" presetSubtype="0" decel="100000" fill="hold" grpId="1" nodeType="withEffect">
                                  <p:stCondLst>
                                    <p:cond delay="0"/>
                                  </p:stCondLst>
                                  <p:childTnLst>
                                    <p:animMotion origin="layout" path="M 3.125E-6 -2.96296E-6 L -0.00026 -0.13333 " pathEditMode="relative" rAng="0" ptsTypes="AA">
                                      <p:cBhvr>
                                        <p:cTn id="48" dur="1000" spd="-100000" fill="hold"/>
                                        <p:tgtEl>
                                          <p:spTgt spid="35"/>
                                        </p:tgtEl>
                                        <p:attrNameLst>
                                          <p:attrName>ppt_x</p:attrName>
                                          <p:attrName>ppt_y</p:attrName>
                                        </p:attrNameLst>
                                      </p:cBhvr>
                                      <p:rCtr x="-13" y="-6667"/>
                                    </p:animMotion>
                                  </p:childTnLst>
                                </p:cTn>
                              </p:par>
                            </p:childTnLst>
                          </p:cTn>
                        </p:par>
                        <p:par>
                          <p:cTn id="49" fill="hold">
                            <p:stCondLst>
                              <p:cond delay="5500"/>
                            </p:stCondLst>
                            <p:childTnLst>
                              <p:par>
                                <p:cTn id="50" presetID="22" presetClass="entr" presetSubtype="8"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25" grpId="0" animBg="1"/>
      <p:bldP spid="25" grpId="1" animBg="1"/>
      <p:bldP spid="30" grpId="0" animBg="1"/>
      <p:bldP spid="31" grpId="0" animBg="1"/>
      <p:bldP spid="31" grpId="1" animBg="1"/>
      <p:bldP spid="32" grpId="0" animBg="1"/>
      <p:bldP spid="33" grpId="0" animBg="1"/>
      <p:bldP spid="33" grpId="1" animBg="1"/>
      <p:bldP spid="34" grpId="0" animBg="1"/>
      <p:bldP spid="35" grpId="0" animBg="1"/>
      <p:bldP spid="35"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54219" b="81467"/>
          <a:stretch>
            <a:fillRect/>
          </a:stretch>
        </p:blipFill>
        <p:spPr>
          <a:xfrm>
            <a:off x="6610350" y="0"/>
            <a:ext cx="5581650" cy="1129629"/>
          </a:xfrm>
          <a:prstGeom prst="rect">
            <a:avLst/>
          </a:prstGeom>
        </p:spPr>
      </p:pic>
      <p:grpSp>
        <p:nvGrpSpPr>
          <p:cNvPr id="13" name="组合 12"/>
          <p:cNvGrpSpPr/>
          <p:nvPr/>
        </p:nvGrpSpPr>
        <p:grpSpPr bwMode="auto">
          <a:xfrm>
            <a:off x="4313128" y="1852623"/>
            <a:ext cx="3565737" cy="845013"/>
            <a:chOff x="6332510" y="2292009"/>
            <a:chExt cx="3962271" cy="939053"/>
          </a:xfrm>
        </p:grpSpPr>
        <p:sp>
          <p:nvSpPr>
            <p:cNvPr id="14" name="Freeform 29"/>
            <p:cNvSpPr>
              <a:spLocks noChangeArrowheads="1"/>
            </p:cNvSpPr>
            <p:nvPr/>
          </p:nvSpPr>
          <p:spPr bwMode="auto">
            <a:xfrm>
              <a:off x="6332510" y="2292009"/>
              <a:ext cx="1050868" cy="939053"/>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0">
                <a:ln>
                  <a:noFill/>
                </a:ln>
                <a:solidFill>
                  <a:srgbClr val="FFFFC1"/>
                </a:solidFill>
                <a:effectLst/>
                <a:uLnTx/>
                <a:uFillTx/>
                <a:latin typeface="等线" panose="02010600030101010101" charset="-122"/>
                <a:ea typeface="等线" panose="02010600030101010101" charset="-122"/>
                <a:cs typeface="+mn-cs"/>
              </a:endParaRPr>
            </a:p>
          </p:txBody>
        </p:sp>
        <p:sp>
          <p:nvSpPr>
            <p:cNvPr id="15" name="矩形 14"/>
            <p:cNvSpPr>
              <a:spLocks noChangeArrowheads="1"/>
            </p:cNvSpPr>
            <p:nvPr/>
          </p:nvSpPr>
          <p:spPr bwMode="auto">
            <a:xfrm>
              <a:off x="7524555" y="2358890"/>
              <a:ext cx="2770226" cy="87217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第一部分</a:t>
              </a:r>
              <a:endParaRPr kumimoji="0" lang="zh-CN" altLang="en-US" sz="45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
        <p:nvSpPr>
          <p:cNvPr id="16" name="矩形 15"/>
          <p:cNvSpPr>
            <a:spLocks noChangeArrowheads="1"/>
          </p:cNvSpPr>
          <p:nvPr/>
        </p:nvSpPr>
        <p:spPr bwMode="auto">
          <a:xfrm>
            <a:off x="2358241" y="3017516"/>
            <a:ext cx="7475513" cy="91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lnSpc>
                <a:spcPct val="120000"/>
              </a:lnSpc>
            </a:pPr>
            <a:r>
              <a:rPr lang="en-US" altLang="zh-CN" sz="4860" b="1" dirty="0">
                <a:solidFill>
                  <a:srgbClr val="C00000"/>
                </a:solidFill>
                <a:latin typeface="微软雅黑" panose="020B0503020204020204" pitchFamily="34" charset="-122"/>
                <a:ea typeface="微软雅黑" panose="020B0503020204020204" pitchFamily="34" charset="-122"/>
              </a:rPr>
              <a:t>《</a:t>
            </a:r>
            <a:r>
              <a:rPr lang="zh-CN" altLang="en-US" sz="4860" b="1" dirty="0">
                <a:solidFill>
                  <a:srgbClr val="C00000"/>
                </a:solidFill>
                <a:latin typeface="微软雅黑" panose="020B0503020204020204" pitchFamily="34" charset="-122"/>
                <a:ea typeface="微软雅黑" panose="020B0503020204020204" pitchFamily="34" charset="-122"/>
              </a:rPr>
              <a:t>厉害了我的国</a:t>
            </a:r>
            <a:r>
              <a:rPr lang="en-US" altLang="zh-CN" sz="4860" b="1" dirty="0">
                <a:solidFill>
                  <a:srgbClr val="C00000"/>
                </a:solidFill>
                <a:latin typeface="微软雅黑" panose="020B0503020204020204" pitchFamily="34" charset="-122"/>
                <a:ea typeface="微软雅黑" panose="020B0503020204020204" pitchFamily="34" charset="-122"/>
              </a:rPr>
              <a:t>》</a:t>
            </a:r>
            <a:r>
              <a:rPr lang="zh-CN" altLang="en-US" sz="4860" b="1" dirty="0">
                <a:solidFill>
                  <a:srgbClr val="C00000"/>
                </a:solidFill>
                <a:latin typeface="微软雅黑" panose="020B0503020204020204" pitchFamily="34" charset="-122"/>
                <a:ea typeface="微软雅黑" panose="020B0503020204020204" pitchFamily="34" charset="-122"/>
              </a:rPr>
              <a:t>简介</a:t>
            </a:r>
            <a:endParaRPr lang="zh-CN" altLang="en-US" sz="486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1500"/>
                                        <p:tgtEl>
                                          <p:spTgt spid="13"/>
                                        </p:tgtEl>
                                      </p:cBhvr>
                                    </p:animEffect>
                                  </p:childTnLst>
                                </p:cTn>
                              </p:par>
                              <p:par>
                                <p:cTn id="8" presetID="18" presetClass="entr" presetSubtype="6" fill="hold" grpId="0" nodeType="withEffect">
                                  <p:stCondLst>
                                    <p:cond delay="4500"/>
                                  </p:stCondLst>
                                  <p:childTnLst>
                                    <p:set>
                                      <p:cBhvr>
                                        <p:cTn id="9" dur="1" fill="hold">
                                          <p:stCondLst>
                                            <p:cond delay="0"/>
                                          </p:stCondLst>
                                        </p:cTn>
                                        <p:tgtEl>
                                          <p:spTgt spid="16"/>
                                        </p:tgtEl>
                                        <p:attrNameLst>
                                          <p:attrName>style.visibility</p:attrName>
                                        </p:attrNameLst>
                                      </p:cBhvr>
                                      <p:to>
                                        <p:strVal val="visible"/>
                                      </p:to>
                                    </p:set>
                                    <p:animEffect transition="in" filter="strips(downRight)">
                                      <p:cBhvr>
                                        <p:cTn id="10" dur="1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电影简介</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29271" y="1814051"/>
            <a:ext cx="2583352" cy="3792707"/>
          </a:xfrm>
          <a:prstGeom prst="rect">
            <a:avLst/>
          </a:prstGeom>
          <a:ln>
            <a:noFill/>
          </a:ln>
          <a:effectLst>
            <a:outerShdw blurRad="292100" dist="139700" dir="2700000" algn="tl" rotWithShape="0">
              <a:srgbClr val="333333">
                <a:alpha val="65000"/>
              </a:srgbClr>
            </a:outerShdw>
          </a:effectLst>
        </p:spPr>
      </p:pic>
      <p:grpSp>
        <p:nvGrpSpPr>
          <p:cNvPr id="9" name="组合 8"/>
          <p:cNvGrpSpPr/>
          <p:nvPr/>
        </p:nvGrpSpPr>
        <p:grpSpPr>
          <a:xfrm>
            <a:off x="4750712" y="1814052"/>
            <a:ext cx="3447092" cy="3819495"/>
            <a:chOff x="4669152" y="2204864"/>
            <a:chExt cx="2853697" cy="3161994"/>
          </a:xfrm>
        </p:grpSpPr>
        <p:sp>
          <p:nvSpPr>
            <p:cNvPr id="10" name="矩形: 剪去单角 444"/>
            <p:cNvSpPr/>
            <p:nvPr/>
          </p:nvSpPr>
          <p:spPr>
            <a:xfrm>
              <a:off x="4669152" y="2204864"/>
              <a:ext cx="2853695" cy="3161994"/>
            </a:xfrm>
            <a:prstGeom prst="snip1Rect">
              <a:avLst>
                <a:gd name="adj" fmla="val 29383"/>
              </a:avLst>
            </a:prstGeom>
            <a:noFill/>
            <a:ln w="3175">
              <a:solidFill>
                <a:srgbClr val="FF33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sz="2665">
                <a:solidFill>
                  <a:prstClr val="white"/>
                </a:solidFill>
                <a:latin typeface="Agency FB" panose="020B0503020202020204" pitchFamily="34" charset="0"/>
              </a:endParaRPr>
            </a:p>
          </p:txBody>
        </p:sp>
        <p:sp>
          <p:nvSpPr>
            <p:cNvPr id="11" name="矩形 10"/>
            <p:cNvSpPr/>
            <p:nvPr/>
          </p:nvSpPr>
          <p:spPr>
            <a:xfrm>
              <a:off x="4669153" y="5243677"/>
              <a:ext cx="2853695" cy="123181"/>
            </a:xfrm>
            <a:prstGeom prst="rect">
              <a:avLst/>
            </a:prstGeom>
            <a:solidFill>
              <a:srgbClr val="E21E12"/>
            </a:solidFill>
            <a:ln w="3175">
              <a:noFill/>
              <a:prstDash val="solid"/>
              <a:round/>
            </a:ln>
            <a:effectLst/>
          </p:spPr>
          <p:txBody>
            <a:bodyPr anchor="ctr"/>
            <a:lstStyle/>
            <a:p>
              <a:pPr algn="ctr" defTabSz="914400">
                <a:defRPr/>
              </a:pPr>
              <a:endParaRPr sz="2665">
                <a:solidFill>
                  <a:prstClr val="black"/>
                </a:solidFill>
                <a:latin typeface="Agency FB" panose="020B0503020202020204" pitchFamily="34" charset="0"/>
              </a:endParaRPr>
            </a:p>
          </p:txBody>
        </p:sp>
        <p:sp>
          <p:nvSpPr>
            <p:cNvPr id="12" name="任意多边形: 形状 445"/>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gradFill>
              <a:gsLst>
                <a:gs pos="0">
                  <a:srgbClr val="FF3302"/>
                </a:gs>
                <a:gs pos="100000">
                  <a:srgbClr val="CB0800"/>
                </a:gs>
              </a:gsLst>
              <a:lin ang="5400000" scaled="1"/>
            </a:gradFill>
            <a:ln w="3175">
              <a:noFill/>
              <a:prstDash val="solid"/>
              <a:round/>
            </a:ln>
            <a:effectLst/>
          </p:spPr>
          <p:txBody>
            <a:bodyPr vert="horz" wrap="square" lIns="162560" tIns="81280" rIns="162560" bIns="81280" anchor="t" anchorCtr="0" compatLnSpc="1">
              <a:normAutofit/>
            </a:bodyPr>
            <a:lstStyle/>
            <a:p>
              <a:pPr algn="r" defTabSz="914400">
                <a:defRPr/>
              </a:pPr>
              <a:r>
                <a:rPr lang="en-US" altLang="zh-CN" sz="2665">
                  <a:solidFill>
                    <a:prstClr val="white"/>
                  </a:solidFill>
                  <a:latin typeface="Agency FB" panose="020B0503020202020204" pitchFamily="34" charset="0"/>
                  <a:ea typeface="宋体" panose="02010600030101010101" pitchFamily="2" charset="-122"/>
                </a:rPr>
                <a:t>2</a:t>
              </a:r>
              <a:endParaRPr lang="en-US" altLang="zh-CN" sz="2665" dirty="0">
                <a:solidFill>
                  <a:prstClr val="white"/>
                </a:solidFill>
                <a:latin typeface="Agency FB" panose="020B0503020202020204" pitchFamily="34" charset="0"/>
                <a:ea typeface="宋体" panose="02010600030101010101" pitchFamily="2" charset="-122"/>
              </a:endParaRPr>
            </a:p>
          </p:txBody>
        </p:sp>
      </p:grpSp>
      <p:grpSp>
        <p:nvGrpSpPr>
          <p:cNvPr id="13" name="组合 12"/>
          <p:cNvGrpSpPr/>
          <p:nvPr/>
        </p:nvGrpSpPr>
        <p:grpSpPr>
          <a:xfrm>
            <a:off x="782697" y="1814052"/>
            <a:ext cx="3447092" cy="3819495"/>
            <a:chOff x="247577" y="3140968"/>
            <a:chExt cx="2501994" cy="2772295"/>
          </a:xfrm>
        </p:grpSpPr>
        <p:sp>
          <p:nvSpPr>
            <p:cNvPr id="14" name="矩形: 剪去单角 437"/>
            <p:cNvSpPr/>
            <p:nvPr/>
          </p:nvSpPr>
          <p:spPr>
            <a:xfrm>
              <a:off x="247577" y="3140968"/>
              <a:ext cx="2501992" cy="2772295"/>
            </a:xfrm>
            <a:prstGeom prst="snip1Rect">
              <a:avLst>
                <a:gd name="adj" fmla="val 29383"/>
              </a:avLst>
            </a:prstGeom>
            <a:noFill/>
            <a:ln w="3175">
              <a:solidFill>
                <a:srgbClr val="FF33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sz="2665">
                <a:solidFill>
                  <a:prstClr val="white"/>
                </a:solidFill>
                <a:latin typeface="Agency FB" panose="020B0503020202020204" pitchFamily="34" charset="0"/>
              </a:endParaRPr>
            </a:p>
          </p:txBody>
        </p:sp>
        <p:sp>
          <p:nvSpPr>
            <p:cNvPr id="15" name="矩形 14"/>
            <p:cNvSpPr/>
            <p:nvPr/>
          </p:nvSpPr>
          <p:spPr>
            <a:xfrm>
              <a:off x="247578" y="5805263"/>
              <a:ext cx="2501992" cy="108000"/>
            </a:xfrm>
            <a:prstGeom prst="rect">
              <a:avLst/>
            </a:prstGeom>
            <a:solidFill>
              <a:srgbClr val="E21E12"/>
            </a:solidFill>
            <a:ln w="3175">
              <a:noFill/>
              <a:prstDash val="solid"/>
              <a:round/>
            </a:ln>
            <a:effectLst/>
          </p:spPr>
          <p:txBody>
            <a:bodyPr anchor="ctr"/>
            <a:lstStyle/>
            <a:p>
              <a:pPr algn="ctr" defTabSz="914400">
                <a:defRPr/>
              </a:pPr>
              <a:endParaRPr sz="2665" dirty="0">
                <a:solidFill>
                  <a:prstClr val="black"/>
                </a:solidFill>
                <a:latin typeface="Agency FB" panose="020B0503020202020204" pitchFamily="34" charset="0"/>
              </a:endParaRPr>
            </a:p>
          </p:txBody>
        </p:sp>
        <p:sp>
          <p:nvSpPr>
            <p:cNvPr id="16" name="任意多边形: 形状 438"/>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gradFill>
              <a:gsLst>
                <a:gs pos="0">
                  <a:srgbClr val="FF3302"/>
                </a:gs>
                <a:gs pos="100000">
                  <a:srgbClr val="CB0800"/>
                </a:gs>
              </a:gsLst>
              <a:lin ang="5400000" scaled="1"/>
            </a:gradFill>
            <a:ln w="3175">
              <a:noFill/>
              <a:prstDash val="solid"/>
              <a:round/>
            </a:ln>
            <a:effectLst/>
          </p:spPr>
          <p:txBody>
            <a:bodyPr vert="horz" wrap="square" lIns="162560" tIns="81280" rIns="162560" bIns="81280" anchor="t" anchorCtr="0" compatLnSpc="1">
              <a:normAutofit/>
            </a:bodyPr>
            <a:lstStyle/>
            <a:p>
              <a:pPr algn="r" defTabSz="914400">
                <a:defRPr/>
              </a:pPr>
              <a:r>
                <a:rPr lang="en-US" altLang="ko-KR" sz="2665">
                  <a:solidFill>
                    <a:prstClr val="white"/>
                  </a:solidFill>
                  <a:latin typeface="Agency FB" panose="020B0503020202020204" pitchFamily="34" charset="0"/>
                  <a:ea typeface="Malgun Gothic" panose="020B0503020000020004" pitchFamily="34" charset="-127"/>
                </a:rPr>
                <a:t>1</a:t>
              </a:r>
              <a:endParaRPr lang="en-US" altLang="ko-KR" sz="2665" dirty="0">
                <a:solidFill>
                  <a:prstClr val="white"/>
                </a:solidFill>
                <a:latin typeface="Agency FB" panose="020B0503020202020204" pitchFamily="34" charset="0"/>
                <a:ea typeface="Malgun Gothic" panose="020B0503020000020004" pitchFamily="34" charset="-127"/>
              </a:endParaRPr>
            </a:p>
          </p:txBody>
        </p:sp>
      </p:grpSp>
      <p:sp>
        <p:nvSpPr>
          <p:cNvPr id="17" name="文本框 16"/>
          <p:cNvSpPr txBox="1"/>
          <p:nvPr/>
        </p:nvSpPr>
        <p:spPr>
          <a:xfrm>
            <a:off x="782697" y="2582368"/>
            <a:ext cx="3447089" cy="2554225"/>
          </a:xfrm>
          <a:prstGeom prst="rect">
            <a:avLst/>
          </a:prstGeom>
          <a:noFill/>
          <a:effectLst/>
        </p:spPr>
        <p:txBody>
          <a:bodyPr wrap="square" rtlCol="0">
            <a:spAutoFit/>
          </a:bodyPr>
          <a:lstStyle/>
          <a:p>
            <a:pPr algn="ctr" defTabSz="914400">
              <a:lnSpc>
                <a:spcPct val="150000"/>
              </a:lnSpc>
            </a:pPr>
            <a:r>
              <a:rPr lang="en-US" altLang="zh-CN" sz="2135" b="1"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rPr>
              <a:t>《</a:t>
            </a:r>
            <a:r>
              <a:rPr lang="zh-CN" altLang="en-US" sz="2135" b="1"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rPr>
              <a:t>厉害了，我的国</a:t>
            </a:r>
            <a:r>
              <a:rPr lang="en-US" altLang="zh-CN" sz="2135" b="1"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rPr>
              <a:t>》</a:t>
            </a:r>
            <a:r>
              <a:rPr lang="zh-CN" altLang="en-US" sz="2135" b="1"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rPr>
              <a:t>将中国这</a:t>
            </a:r>
            <a:r>
              <a:rPr lang="en-US" altLang="zh-CN" sz="2135" b="1"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rPr>
              <a:t>5</a:t>
            </a:r>
            <a:r>
              <a:rPr lang="zh-CN" altLang="en-US" sz="2135" b="1"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rPr>
              <a:t>年在创新、协调、绿色、开放、共享的新发展理念下取得的伟大成就呈现在大银幕上</a:t>
            </a:r>
            <a:endParaRPr lang="zh-CN" altLang="en-US" sz="2135" b="1"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851448" y="2505738"/>
            <a:ext cx="2883369" cy="2862322"/>
          </a:xfrm>
          <a:prstGeom prst="rect">
            <a:avLst/>
          </a:prstGeom>
          <a:noFill/>
          <a:effectLst/>
        </p:spPr>
        <p:txBody>
          <a:bodyPr wrap="square" rtlCol="0">
            <a:spAutoFit/>
          </a:bodyPr>
          <a:lstStyle/>
          <a:p>
            <a:pPr algn="ctr" defTabSz="914400">
              <a:lnSpc>
                <a:spcPct val="150000"/>
              </a:lnSpc>
            </a:pPr>
            <a:r>
              <a:rPr lang="zh-CN" altLang="en-US" sz="2400" b="1"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rPr>
              <a:t>记录了中国桥、中国路、中国车、中国港、中国网等一个个非凡的超级工程。</a:t>
            </a:r>
            <a:endParaRPr lang="zh-CN" altLang="en-US" sz="2400" b="1" dirty="0">
              <a:gradFill>
                <a:gsLst>
                  <a:gs pos="0">
                    <a:srgbClr val="FF3302"/>
                  </a:gs>
                  <a:gs pos="100000">
                    <a:srgbClr val="CB0800"/>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电影简介</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929585" y="1515986"/>
            <a:ext cx="5482039" cy="4278479"/>
          </a:xfrm>
          <a:prstGeom prst="rect">
            <a:avLst/>
          </a:prstGeom>
        </p:spPr>
        <p:txBody>
          <a:bodyPr wrap="square">
            <a:spAutoFit/>
          </a:bodyPr>
          <a:lstStyle/>
          <a:p>
            <a:pPr defTabSz="609600">
              <a:lnSpc>
                <a:spcPct val="150000"/>
              </a:lnSpc>
            </a:pPr>
            <a:r>
              <a:rPr lang="zh-CN" altLang="en-US" sz="2665" dirty="0">
                <a:solidFill>
                  <a:prstClr val="black">
                    <a:lumMod val="75000"/>
                    <a:lumOff val="25000"/>
                  </a:prstClr>
                </a:solidFill>
                <a:latin typeface="微软雅黑" panose="020B0503020204020204" pitchFamily="34" charset="-122"/>
                <a:ea typeface="微软雅黑" panose="020B0503020204020204" pitchFamily="34" charset="-122"/>
              </a:rPr>
              <a:t>      展示了</a:t>
            </a:r>
            <a:r>
              <a:rPr lang="zh-CN" altLang="en-US" sz="3735" b="1" dirty="0">
                <a:solidFill>
                  <a:srgbClr val="E21E12"/>
                </a:solidFill>
                <a:latin typeface="微软雅黑" panose="020B0503020204020204" pitchFamily="34" charset="-122"/>
                <a:ea typeface="微软雅黑" panose="020B0503020204020204" pitchFamily="34" charset="-122"/>
              </a:rPr>
              <a:t>磁悬浮列车、</a:t>
            </a:r>
            <a:r>
              <a:rPr lang="en-US" altLang="zh-CN" sz="3735" b="1" dirty="0">
                <a:solidFill>
                  <a:srgbClr val="E21E12"/>
                </a:solidFill>
                <a:latin typeface="微软雅黑" panose="020B0503020204020204" pitchFamily="34" charset="-122"/>
                <a:ea typeface="微软雅黑" panose="020B0503020204020204" pitchFamily="34" charset="-122"/>
              </a:rPr>
              <a:t>5G</a:t>
            </a:r>
            <a:r>
              <a:rPr lang="zh-CN" altLang="en-US" sz="3735" b="1" dirty="0">
                <a:solidFill>
                  <a:srgbClr val="E21E12"/>
                </a:solidFill>
                <a:latin typeface="微软雅黑" panose="020B0503020204020204" pitchFamily="34" charset="-122"/>
                <a:ea typeface="微软雅黑" panose="020B0503020204020204" pitchFamily="34" charset="-122"/>
              </a:rPr>
              <a:t>技术</a:t>
            </a:r>
            <a:r>
              <a:rPr lang="zh-CN" altLang="en-US" sz="2665" dirty="0">
                <a:solidFill>
                  <a:prstClr val="black">
                    <a:lumMod val="75000"/>
                    <a:lumOff val="25000"/>
                  </a:prstClr>
                </a:solidFill>
                <a:latin typeface="微软雅黑" panose="020B0503020204020204" pitchFamily="34" charset="-122"/>
                <a:ea typeface="微软雅黑" panose="020B0503020204020204" pitchFamily="34" charset="-122"/>
              </a:rPr>
              <a:t>等引领人们走向新时代的里程碑般的科研成果，在彰显国家实力的同时，也体现了中国人不畏艰险、埋头苦干、开拓进取，创造出美好新时代的精神风貌。</a:t>
            </a:r>
            <a:endParaRPr lang="zh-CN" altLang="en-US" sz="2665"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20" name="Picture 2" descr="QQ图片2018010717455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760072" flipH="1">
            <a:off x="6335354" y="1218916"/>
            <a:ext cx="4844312" cy="2838907"/>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descr="飞机-01"/>
          <p:cNvPicPr/>
          <p:nvPr/>
        </p:nvPicPr>
        <p:blipFill rotWithShape="1">
          <a:blip r:embed="rId2" cstate="print"/>
          <a:srcRect l="42360" r="-14975" b="46032"/>
          <a:stretch>
            <a:fillRect/>
          </a:stretch>
        </p:blipFill>
        <p:spPr bwMode="auto">
          <a:xfrm rot="21103041">
            <a:off x="8924243" y="3393552"/>
            <a:ext cx="2281901" cy="932119"/>
          </a:xfrm>
          <a:prstGeom prst="rect">
            <a:avLst/>
          </a:prstGeom>
          <a:ln>
            <a:noFill/>
          </a:ln>
        </p:spPr>
      </p:pic>
      <p:pic>
        <p:nvPicPr>
          <p:cNvPr id="22" name="Picture 3" descr="航母"/>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94740" y="3365980"/>
            <a:ext cx="3048457" cy="29956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4800"/>
                            </p:stCondLst>
                            <p:childTnLst>
                              <p:par>
                                <p:cTn id="13" presetID="26" presetClass="emph" presetSubtype="0" fill="hold" nodeType="afterEffect">
                                  <p:stCondLst>
                                    <p:cond delay="0"/>
                                  </p:stCondLst>
                                  <p:childTnLst>
                                    <p:animEffect transition="out" filter="fade">
                                      <p:cBhvr>
                                        <p:cTn id="14" dur="500" tmFilter="0, 0; .2, .5; .8, .5; 1, 0"/>
                                        <p:tgtEl>
                                          <p:spTgt spid="20"/>
                                        </p:tgtEl>
                                      </p:cBhvr>
                                    </p:animEffect>
                                    <p:animScale>
                                      <p:cBhvr>
                                        <p:cTn id="15" dur="250" autoRev="1" fill="hold"/>
                                        <p:tgtEl>
                                          <p:spTgt spid="20"/>
                                        </p:tgtEl>
                                      </p:cBhvr>
                                      <p:by x="105000" y="105000"/>
                                    </p:animScale>
                                  </p:childTnLst>
                                </p:cTn>
                              </p:par>
                            </p:childTnLst>
                          </p:cTn>
                        </p:par>
                        <p:par>
                          <p:cTn id="16" fill="hold">
                            <p:stCondLst>
                              <p:cond delay="5300"/>
                            </p:stCondLst>
                            <p:childTnLst>
                              <p:par>
                                <p:cTn id="17" presetID="26" presetClass="emph" presetSubtype="0" fill="hold" nodeType="afterEffect">
                                  <p:stCondLst>
                                    <p:cond delay="0"/>
                                  </p:stCondLst>
                                  <p:childTnLst>
                                    <p:animEffect transition="out" filter="fade">
                                      <p:cBhvr>
                                        <p:cTn id="18" dur="500" tmFilter="0, 0; .2, .5; .8, .5; 1, 0"/>
                                        <p:tgtEl>
                                          <p:spTgt spid="21"/>
                                        </p:tgtEl>
                                      </p:cBhvr>
                                    </p:animEffect>
                                    <p:animScale>
                                      <p:cBhvr>
                                        <p:cTn id="19" dur="250" autoRev="1" fill="hold"/>
                                        <p:tgtEl>
                                          <p:spTgt spid="21"/>
                                        </p:tgtEl>
                                      </p:cBhvr>
                                      <p:by x="105000" y="105000"/>
                                    </p:animScale>
                                  </p:childTnLst>
                                </p:cTn>
                              </p:par>
                            </p:childTnLst>
                          </p:cTn>
                        </p:par>
                        <p:par>
                          <p:cTn id="20" fill="hold">
                            <p:stCondLst>
                              <p:cond delay="5800"/>
                            </p:stCondLst>
                            <p:childTnLst>
                              <p:par>
                                <p:cTn id="21" presetID="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54219" b="81467"/>
          <a:stretch>
            <a:fillRect/>
          </a:stretch>
        </p:blipFill>
        <p:spPr>
          <a:xfrm>
            <a:off x="6610350" y="0"/>
            <a:ext cx="5581650" cy="1129629"/>
          </a:xfrm>
          <a:prstGeom prst="rect">
            <a:avLst/>
          </a:prstGeom>
        </p:spPr>
      </p:pic>
      <p:grpSp>
        <p:nvGrpSpPr>
          <p:cNvPr id="13" name="组合 12"/>
          <p:cNvGrpSpPr/>
          <p:nvPr/>
        </p:nvGrpSpPr>
        <p:grpSpPr bwMode="auto">
          <a:xfrm>
            <a:off x="4313128" y="1852623"/>
            <a:ext cx="3565737" cy="845013"/>
            <a:chOff x="6332510" y="2292009"/>
            <a:chExt cx="3962271" cy="939053"/>
          </a:xfrm>
        </p:grpSpPr>
        <p:sp>
          <p:nvSpPr>
            <p:cNvPr id="14" name="Freeform 29"/>
            <p:cNvSpPr>
              <a:spLocks noChangeArrowheads="1"/>
            </p:cNvSpPr>
            <p:nvPr/>
          </p:nvSpPr>
          <p:spPr bwMode="auto">
            <a:xfrm>
              <a:off x="6332510" y="2292009"/>
              <a:ext cx="1050868" cy="939053"/>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0">
                <a:ln>
                  <a:noFill/>
                </a:ln>
                <a:solidFill>
                  <a:srgbClr val="FFFFC1"/>
                </a:solidFill>
                <a:effectLst/>
                <a:uLnTx/>
                <a:uFillTx/>
                <a:latin typeface="等线" panose="02010600030101010101" charset="-122"/>
                <a:ea typeface="等线" panose="02010600030101010101" charset="-122"/>
                <a:cs typeface="+mn-cs"/>
              </a:endParaRPr>
            </a:p>
          </p:txBody>
        </p:sp>
        <p:sp>
          <p:nvSpPr>
            <p:cNvPr id="15" name="矩形 14"/>
            <p:cNvSpPr>
              <a:spLocks noChangeArrowheads="1"/>
            </p:cNvSpPr>
            <p:nvPr/>
          </p:nvSpPr>
          <p:spPr bwMode="auto">
            <a:xfrm>
              <a:off x="7524555" y="2358890"/>
              <a:ext cx="2770226" cy="87217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第二部分</a:t>
              </a:r>
              <a:endParaRPr kumimoji="0" lang="zh-CN" altLang="en-US" sz="45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
        <p:nvSpPr>
          <p:cNvPr id="16" name="矩形 15"/>
          <p:cNvSpPr>
            <a:spLocks noChangeArrowheads="1"/>
          </p:cNvSpPr>
          <p:nvPr/>
        </p:nvSpPr>
        <p:spPr bwMode="auto">
          <a:xfrm>
            <a:off x="2358241" y="3017516"/>
            <a:ext cx="7475513" cy="18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lnSpc>
                <a:spcPct val="120000"/>
              </a:lnSpc>
            </a:pPr>
            <a:r>
              <a:rPr lang="en-US" altLang="zh-CN" sz="4860" b="1" dirty="0">
                <a:solidFill>
                  <a:srgbClr val="C00000"/>
                </a:solidFill>
                <a:latin typeface="微软雅黑" panose="020B0503020204020204" pitchFamily="34" charset="-122"/>
                <a:ea typeface="微软雅黑" panose="020B0503020204020204" pitchFamily="34" charset="-122"/>
              </a:rPr>
              <a:t>《</a:t>
            </a:r>
            <a:r>
              <a:rPr lang="zh-CN" altLang="en-US" sz="4860" b="1" dirty="0">
                <a:solidFill>
                  <a:srgbClr val="C00000"/>
                </a:solidFill>
                <a:latin typeface="微软雅黑" panose="020B0503020204020204" pitchFamily="34" charset="-122"/>
                <a:ea typeface="微软雅黑" panose="020B0503020204020204" pitchFamily="34" charset="-122"/>
              </a:rPr>
              <a:t>厉害了我的国</a:t>
            </a:r>
            <a:r>
              <a:rPr lang="en-US" altLang="zh-CN" sz="4860" b="1" dirty="0">
                <a:solidFill>
                  <a:srgbClr val="C00000"/>
                </a:solidFill>
                <a:latin typeface="微软雅黑" panose="020B0503020204020204" pitchFamily="34" charset="-122"/>
                <a:ea typeface="微软雅黑" panose="020B0503020204020204" pitchFamily="34" charset="-122"/>
              </a:rPr>
              <a:t>》</a:t>
            </a:r>
            <a:endParaRPr lang="en-US" altLang="zh-CN" sz="4860" b="1" dirty="0">
              <a:solidFill>
                <a:srgbClr val="C00000"/>
              </a:solidFill>
              <a:latin typeface="微软雅黑" panose="020B0503020204020204" pitchFamily="34" charset="-122"/>
              <a:ea typeface="微软雅黑" panose="020B0503020204020204" pitchFamily="34" charset="-122"/>
            </a:endParaRPr>
          </a:p>
          <a:p>
            <a:pPr lvl="0" algn="ctr">
              <a:lnSpc>
                <a:spcPct val="120000"/>
              </a:lnSpc>
            </a:pPr>
            <a:r>
              <a:rPr lang="zh-CN" altLang="en-US" sz="4860" b="1" dirty="0">
                <a:solidFill>
                  <a:srgbClr val="C00000"/>
                </a:solidFill>
                <a:latin typeface="微软雅黑" panose="020B0503020204020204" pitchFamily="34" charset="-122"/>
                <a:ea typeface="微软雅黑" panose="020B0503020204020204" pitchFamily="34" charset="-122"/>
              </a:rPr>
              <a:t>影片内容</a:t>
            </a:r>
            <a:endParaRPr lang="en-US" altLang="zh-CN" sz="486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1500"/>
                                        <p:tgtEl>
                                          <p:spTgt spid="13"/>
                                        </p:tgtEl>
                                      </p:cBhvr>
                                    </p:animEffect>
                                  </p:childTnLst>
                                </p:cTn>
                              </p:par>
                              <p:par>
                                <p:cTn id="8" presetID="18" presetClass="entr" presetSubtype="6" fill="hold" grpId="0" nodeType="withEffect">
                                  <p:stCondLst>
                                    <p:cond delay="4500"/>
                                  </p:stCondLst>
                                  <p:childTnLst>
                                    <p:set>
                                      <p:cBhvr>
                                        <p:cTn id="9" dur="1" fill="hold">
                                          <p:stCondLst>
                                            <p:cond delay="0"/>
                                          </p:stCondLst>
                                        </p:cTn>
                                        <p:tgtEl>
                                          <p:spTgt spid="16"/>
                                        </p:tgtEl>
                                        <p:attrNameLst>
                                          <p:attrName>style.visibility</p:attrName>
                                        </p:attrNameLst>
                                      </p:cBhvr>
                                      <p:to>
                                        <p:strVal val="visible"/>
                                      </p:to>
                                    </p:set>
                                    <p:animEffect transition="in" filter="strips(downRight)">
                                      <p:cBhvr>
                                        <p:cTn id="10" dur="1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594393"/>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中国桥</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91357" y="1748399"/>
            <a:ext cx="2454263" cy="15569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bwMode="auto">
          <a:xfrm>
            <a:off x="1130889" y="2825298"/>
            <a:ext cx="4819503" cy="2503048"/>
          </a:xfrm>
          <a:prstGeom prst="rect">
            <a:avLst/>
          </a:prstGeom>
          <a:noFill/>
          <a:ln>
            <a:solidFill>
              <a:schemeClr val="tx1">
                <a:lumMod val="65000"/>
                <a:lumOff val="35000"/>
              </a:schemeClr>
            </a:solidFill>
          </a:ln>
        </p:spPr>
        <p:txBody>
          <a:bodyPr vert="horz" wrap="square" lIns="91440" tIns="45720" rIns="91440" bIns="45720" numCol="1" anchor="t" anchorCtr="0" compatLnSpc="1"/>
          <a:lstStyle/>
          <a:p>
            <a:pPr defTabSz="914400">
              <a:defRPr/>
            </a:pPr>
            <a:endParaRPr lang="zh-CN" altLang="en-US" sz="1350">
              <a:solidFill>
                <a:prstClr val="white"/>
              </a:solidFill>
              <a:latin typeface="Calibri" panose="020F0502020204030204"/>
              <a:ea typeface="宋体" panose="02010600030101010101" pitchFamily="2" charset="-122"/>
            </a:endParaRPr>
          </a:p>
        </p:txBody>
      </p:sp>
      <p:grpSp>
        <p:nvGrpSpPr>
          <p:cNvPr id="6" name="组合 5"/>
          <p:cNvGrpSpPr/>
          <p:nvPr/>
        </p:nvGrpSpPr>
        <p:grpSpPr>
          <a:xfrm>
            <a:off x="1494222" y="2598522"/>
            <a:ext cx="3715941" cy="879213"/>
            <a:chOff x="1258339" y="1725968"/>
            <a:chExt cx="4145292" cy="879213"/>
          </a:xfrm>
        </p:grpSpPr>
        <p:sp>
          <p:nvSpPr>
            <p:cNvPr id="7" name="Freeform 6"/>
            <p:cNvSpPr/>
            <p:nvPr/>
          </p:nvSpPr>
          <p:spPr bwMode="auto">
            <a:xfrm>
              <a:off x="1258339" y="1728176"/>
              <a:ext cx="4145292" cy="250204"/>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sz="1350">
                <a:solidFill>
                  <a:srgbClr val="E7E6E6"/>
                </a:solidFill>
                <a:latin typeface="Calibri" panose="020F0502020204030204"/>
                <a:ea typeface="宋体" panose="02010600030101010101" pitchFamily="2" charset="-122"/>
              </a:endParaRPr>
            </a:p>
          </p:txBody>
        </p:sp>
        <p:sp>
          <p:nvSpPr>
            <p:cNvPr id="8" name="Freeform 7"/>
            <p:cNvSpPr/>
            <p:nvPr/>
          </p:nvSpPr>
          <p:spPr bwMode="auto">
            <a:xfrm>
              <a:off x="1540031" y="1725968"/>
              <a:ext cx="3608643"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E21E12"/>
            </a:solidFill>
            <a:ln>
              <a:noFill/>
            </a:ln>
          </p:spPr>
          <p:txBody>
            <a:bodyPr vert="horz" wrap="square" lIns="91440" tIns="45720" rIns="91440" bIns="45720" numCol="1" anchor="t" anchorCtr="0" compatLnSpc="1"/>
            <a:lstStyle/>
            <a:p>
              <a:pPr defTabSz="914400">
                <a:defRPr/>
              </a:pPr>
              <a:endParaRPr lang="zh-CN" altLang="en-US" sz="1350" dirty="0">
                <a:solidFill>
                  <a:prstClr val="black"/>
                </a:solidFill>
                <a:latin typeface="Calibri" panose="020F0502020204030204"/>
                <a:ea typeface="宋体" panose="02010600030101010101" pitchFamily="2" charset="-122"/>
              </a:endParaRPr>
            </a:p>
          </p:txBody>
        </p:sp>
        <p:sp>
          <p:nvSpPr>
            <p:cNvPr id="9" name="矩形 8"/>
            <p:cNvSpPr/>
            <p:nvPr/>
          </p:nvSpPr>
          <p:spPr>
            <a:xfrm>
              <a:off x="2712978" y="1853864"/>
              <a:ext cx="1236017" cy="461665"/>
            </a:xfrm>
            <a:prstGeom prst="rect">
              <a:avLst/>
            </a:prstGeom>
          </p:spPr>
          <p:txBody>
            <a:bodyPr wrap="none">
              <a:spAutoFit/>
            </a:bodyPr>
            <a:lstStyle/>
            <a:p>
              <a:pPr algn="ctr" defTabSz="914400">
                <a:defRPr/>
              </a:pPr>
              <a:r>
                <a:rPr lang="zh-CN" altLang="en-US" sz="2400" b="1" dirty="0">
                  <a:solidFill>
                    <a:srgbClr val="FFFFFF"/>
                  </a:solidFill>
                  <a:latin typeface="微软雅黑" panose="020B0503020204020204" pitchFamily="34" charset="-122"/>
                  <a:ea typeface="微软雅黑" panose="020B0503020204020204" pitchFamily="34" charset="-122"/>
                </a:rPr>
                <a:t>里程碑</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grpSp>
      <p:sp>
        <p:nvSpPr>
          <p:cNvPr id="10" name="矩形 9"/>
          <p:cNvSpPr/>
          <p:nvPr/>
        </p:nvSpPr>
        <p:spPr bwMode="auto">
          <a:xfrm>
            <a:off x="6096000" y="2825298"/>
            <a:ext cx="4819503" cy="2503048"/>
          </a:xfrm>
          <a:prstGeom prst="rect">
            <a:avLst/>
          </a:prstGeom>
          <a:noFill/>
          <a:ln>
            <a:solidFill>
              <a:schemeClr val="tx1">
                <a:lumMod val="65000"/>
                <a:lumOff val="35000"/>
              </a:schemeClr>
            </a:solidFill>
          </a:ln>
        </p:spPr>
        <p:txBody>
          <a:bodyPr vert="horz" wrap="square" lIns="91440" tIns="45720" rIns="91440" bIns="45720" numCol="1" anchor="t" anchorCtr="0" compatLnSpc="1"/>
          <a:lstStyle/>
          <a:p>
            <a:pPr defTabSz="914400">
              <a:defRPr/>
            </a:pPr>
            <a:endParaRPr lang="zh-CN" altLang="en-US" sz="1350">
              <a:solidFill>
                <a:prstClr val="white"/>
              </a:solidFill>
              <a:latin typeface="Calibri" panose="020F0502020204030204"/>
              <a:ea typeface="宋体" panose="02010600030101010101" pitchFamily="2" charset="-122"/>
            </a:endParaRPr>
          </a:p>
        </p:txBody>
      </p:sp>
      <p:grpSp>
        <p:nvGrpSpPr>
          <p:cNvPr id="11" name="组合 10"/>
          <p:cNvGrpSpPr/>
          <p:nvPr/>
        </p:nvGrpSpPr>
        <p:grpSpPr>
          <a:xfrm>
            <a:off x="6459333" y="2598522"/>
            <a:ext cx="3715941" cy="879213"/>
            <a:chOff x="1258339" y="1725968"/>
            <a:chExt cx="4145292" cy="879213"/>
          </a:xfrm>
        </p:grpSpPr>
        <p:sp>
          <p:nvSpPr>
            <p:cNvPr id="12" name="Freeform 6"/>
            <p:cNvSpPr/>
            <p:nvPr/>
          </p:nvSpPr>
          <p:spPr bwMode="auto">
            <a:xfrm>
              <a:off x="1258339" y="1728176"/>
              <a:ext cx="4145292" cy="250204"/>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sz="1350">
                <a:solidFill>
                  <a:srgbClr val="E7E6E6"/>
                </a:solidFill>
                <a:latin typeface="Calibri" panose="020F0502020204030204"/>
                <a:ea typeface="宋体" panose="02010600030101010101" pitchFamily="2" charset="-122"/>
              </a:endParaRPr>
            </a:p>
          </p:txBody>
        </p:sp>
        <p:sp>
          <p:nvSpPr>
            <p:cNvPr id="13" name="Freeform 7"/>
            <p:cNvSpPr/>
            <p:nvPr/>
          </p:nvSpPr>
          <p:spPr bwMode="auto">
            <a:xfrm>
              <a:off x="1540031" y="1725968"/>
              <a:ext cx="3608643"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E21E12"/>
            </a:solidFill>
            <a:ln>
              <a:noFill/>
            </a:ln>
          </p:spPr>
          <p:txBody>
            <a:bodyPr vert="horz" wrap="square" lIns="91440" tIns="45720" rIns="91440" bIns="45720" numCol="1" anchor="t" anchorCtr="0" compatLnSpc="1"/>
            <a:lstStyle/>
            <a:p>
              <a:pPr defTabSz="914400">
                <a:defRPr/>
              </a:pPr>
              <a:endParaRPr lang="zh-CN" altLang="en-US" sz="1350">
                <a:solidFill>
                  <a:prstClr val="black"/>
                </a:solidFill>
                <a:latin typeface="Calibri" panose="020F0502020204030204"/>
                <a:ea typeface="宋体" panose="02010600030101010101" pitchFamily="2" charset="-122"/>
              </a:endParaRPr>
            </a:p>
          </p:txBody>
        </p:sp>
        <p:sp>
          <p:nvSpPr>
            <p:cNvPr id="14" name="矩形 13"/>
            <p:cNvSpPr/>
            <p:nvPr/>
          </p:nvSpPr>
          <p:spPr>
            <a:xfrm>
              <a:off x="2541315" y="1853864"/>
              <a:ext cx="1579355" cy="461665"/>
            </a:xfrm>
            <a:prstGeom prst="rect">
              <a:avLst/>
            </a:prstGeom>
          </p:spPr>
          <p:txBody>
            <a:bodyPr wrap="none">
              <a:spAutoFit/>
            </a:bodyPr>
            <a:lstStyle/>
            <a:p>
              <a:pPr algn="ctr" defTabSz="914400">
                <a:defRPr/>
              </a:pPr>
              <a:r>
                <a:rPr lang="zh-CN" altLang="en-US" sz="2400" b="1" dirty="0">
                  <a:solidFill>
                    <a:srgbClr val="FFFFFF"/>
                  </a:solidFill>
                  <a:latin typeface="微软雅黑" panose="020B0503020204020204" pitchFamily="34" charset="-122"/>
                  <a:ea typeface="微软雅黑" panose="020B0503020204020204" pitchFamily="34" charset="-122"/>
                </a:rPr>
                <a:t>知识产权</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grpSp>
      <p:sp>
        <p:nvSpPr>
          <p:cNvPr id="15" name="TextBox 43"/>
          <p:cNvSpPr txBox="1"/>
          <p:nvPr/>
        </p:nvSpPr>
        <p:spPr>
          <a:xfrm>
            <a:off x="1282976" y="3542977"/>
            <a:ext cx="4305521" cy="1816395"/>
          </a:xfrm>
          <a:prstGeom prst="rect">
            <a:avLst/>
          </a:prstGeom>
          <a:noFill/>
        </p:spPr>
        <p:txBody>
          <a:bodyPr wrap="square" rtlCol="0">
            <a:spAutoFit/>
          </a:bodyPr>
          <a:lstStyle/>
          <a:p>
            <a:pPr algn="ctr" defTabSz="1219200">
              <a:lnSpc>
                <a:spcPct val="150000"/>
              </a:lnSpc>
            </a:pPr>
            <a:r>
              <a:rPr lang="zh-CN" altLang="en-US" sz="1865"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sym typeface="Gill Sans" charset="0"/>
              </a:rPr>
              <a:t>中国拥有世界上最长的高速铁路运行里程。高铁的建设和发展，全面提升了中国的路网质量，并使得区域经济得以进一步协调发展。</a:t>
            </a:r>
            <a:endParaRPr lang="zh-CN" altLang="en-US" sz="1865"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sym typeface="Gill Sans" charset="0"/>
            </a:endParaRPr>
          </a:p>
        </p:txBody>
      </p:sp>
      <p:sp>
        <p:nvSpPr>
          <p:cNvPr id="16" name="TextBox 43"/>
          <p:cNvSpPr txBox="1"/>
          <p:nvPr/>
        </p:nvSpPr>
        <p:spPr>
          <a:xfrm>
            <a:off x="6352989" y="3575076"/>
            <a:ext cx="4385304" cy="1569660"/>
          </a:xfrm>
          <a:prstGeom prst="rect">
            <a:avLst/>
          </a:prstGeom>
          <a:noFill/>
        </p:spPr>
        <p:txBody>
          <a:bodyPr wrap="square" rtlCol="0">
            <a:spAutoFit/>
          </a:bodyPr>
          <a:lstStyle/>
          <a:p>
            <a:pPr algn="ctr" defTabSz="1219200">
              <a:lnSpc>
                <a:spcPct val="150000"/>
              </a:lnSpc>
            </a:pPr>
            <a:r>
              <a:rPr lang="zh-CN" altLang="en-US" sz="16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sym typeface="Gill Sans" charset="0"/>
              </a:rPr>
              <a:t>自主知识产权的高铁系统，在全球取得了领先的地位，并在不断挑战科技和自然环境的各种极限。本集将从工程建设、科技突破、运营管理等方面，全面展示中国的高铁系统。</a:t>
            </a:r>
            <a:endParaRPr lang="zh-CN" altLang="en-US" sz="16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1200"/>
                                        <p:tgtEl>
                                          <p:spTgt spid="15"/>
                                        </p:tgtEl>
                                      </p:cBhvr>
                                    </p:animEffect>
                                  </p:childTnLst>
                                </p:cTn>
                              </p:par>
                            </p:childTnLst>
                          </p:cTn>
                        </p:par>
                        <p:par>
                          <p:cTn id="22" fill="hold">
                            <p:stCondLst>
                              <p:cond delay="3500"/>
                            </p:stCondLst>
                            <p:childTnLst>
                              <p:par>
                                <p:cTn id="23" presetID="16" presetClass="entr" presetSubtype="37"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Vertical)">
                                      <p:cBhvr>
                                        <p:cTn id="25" dur="500"/>
                                        <p:tgtEl>
                                          <p:spTgt spid="11"/>
                                        </p:tgtEl>
                                      </p:cBhvr>
                                    </p:animEffect>
                                  </p:childTnLst>
                                </p:cTn>
                              </p:par>
                            </p:childTnLst>
                          </p:cTn>
                        </p:par>
                        <p:par>
                          <p:cTn id="26" fill="hold">
                            <p:stCondLst>
                              <p:cond delay="4000"/>
                            </p:stCondLst>
                            <p:childTnLst>
                              <p:par>
                                <p:cTn id="27" presetID="14" presetClass="entr" presetSubtype="1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par>
                          <p:cTn id="30" fill="hold">
                            <p:stCondLst>
                              <p:cond delay="4500"/>
                            </p:stCondLst>
                            <p:childTnLst>
                              <p:par>
                                <p:cTn id="31" presetID="2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1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12059" y="125875"/>
            <a:ext cx="6255576" cy="640816"/>
          </a:xfrm>
          <a:prstGeom prst="rect">
            <a:avLst/>
          </a:prstGeom>
        </p:spPr>
        <p:txBody>
          <a:bodyPr>
            <a:spAutoFit/>
          </a:bodyPr>
          <a:lstStyle/>
          <a:p>
            <a:pPr lvl="0">
              <a:lnSpc>
                <a:spcPct val="120000"/>
              </a:lnSpc>
            </a:pP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厉害了，我的国</a:t>
            </a:r>
            <a:r>
              <a:rPr lang="en-US" altLang="zh-CN"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中国高铁</a:t>
            </a:r>
            <a:endParaRPr lang="zh-CN" altLang="en-US" sz="2970" b="1" noProof="1">
              <a:solidFill>
                <a:srgbClr val="FFFF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5809235" y="3128844"/>
            <a:ext cx="4984973" cy="2308324"/>
          </a:xfrm>
          <a:prstGeom prst="rect">
            <a:avLst/>
          </a:prstGeom>
        </p:spPr>
        <p:txBody>
          <a:bodyPr wrap="square">
            <a:spAutoFit/>
          </a:bodyPr>
          <a:lstStyle/>
          <a:p>
            <a:pPr defTabSz="609600"/>
            <a:r>
              <a:rPr lang="zh-CN" altLang="zh-CN" sz="2400" dirty="0">
                <a:solidFill>
                  <a:prstClr val="black">
                    <a:lumMod val="75000"/>
                    <a:lumOff val="25000"/>
                  </a:prstClr>
                </a:solidFill>
                <a:latin typeface="微软雅黑" panose="020B0503020204020204" pitchFamily="34" charset="-122"/>
                <a:ea typeface="微软雅黑" panose="020B0503020204020204" pitchFamily="34" charset="-122"/>
              </a:rPr>
              <a:t>它将香港、澳门、珠海三地连为一体。工程师们用科技和勇气完成这个工程奇迹，他们要启用世界最大的巨型震锤来完成人工岛的建造，沟通起跨海大桥与海底隧道，这也是一项史无前例的工程。</a:t>
            </a:r>
            <a:endParaRPr lang="zh-CN" altLang="zh-CN"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161" r="8902"/>
          <a:stretch>
            <a:fillRect/>
          </a:stretch>
        </p:blipFill>
        <p:spPr>
          <a:xfrm>
            <a:off x="1326587" y="3032683"/>
            <a:ext cx="4284749" cy="2591029"/>
          </a:xfrm>
          <a:prstGeom prst="roundRect">
            <a:avLst>
              <a:gd name="adj" fmla="val 8594"/>
            </a:avLst>
          </a:prstGeom>
          <a:solidFill>
            <a:srgbClr val="C00000"/>
          </a:solidFill>
          <a:ln>
            <a:solidFill>
              <a:srgbClr val="C00000"/>
            </a:solidFill>
          </a:ln>
          <a:effectLst>
            <a:reflection blurRad="12700" stA="38000" endPos="28000" dist="5000" dir="5400000" sy="-100000" algn="bl" rotWithShape="0"/>
          </a:effectLst>
        </p:spPr>
      </p:pic>
      <p:grpSp>
        <p:nvGrpSpPr>
          <p:cNvPr id="6" name="Group 28"/>
          <p:cNvGrpSpPr/>
          <p:nvPr/>
        </p:nvGrpSpPr>
        <p:grpSpPr bwMode="auto">
          <a:xfrm>
            <a:off x="1326587" y="1647288"/>
            <a:ext cx="9632527" cy="889531"/>
            <a:chOff x="816" y="2304"/>
            <a:chExt cx="1440" cy="448"/>
          </a:xfrm>
        </p:grpSpPr>
        <p:sp>
          <p:nvSpPr>
            <p:cNvPr id="7" name="Freeform: Shape 29"/>
            <p:cNvSpPr/>
            <p:nvPr/>
          </p:nvSpPr>
          <p:spPr bwMode="gray">
            <a:xfrm>
              <a:off x="901" y="2562"/>
              <a:ext cx="1270" cy="190"/>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rgbClr val="C0C0C0"/>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defTabSz="914400">
                <a:defRPr/>
              </a:pPr>
              <a:endParaRPr sz="2135">
                <a:solidFill>
                  <a:prstClr val="black"/>
                </a:solidFill>
                <a:latin typeface="微软雅黑" panose="020B0503020204020204" pitchFamily="34" charset="-122"/>
                <a:ea typeface="微软雅黑" panose="020B0503020204020204" pitchFamily="34" charset="-122"/>
              </a:endParaRPr>
            </a:p>
          </p:txBody>
        </p:sp>
        <p:sp>
          <p:nvSpPr>
            <p:cNvPr id="8" name="Rectangle 30"/>
            <p:cNvSpPr/>
            <p:nvPr/>
          </p:nvSpPr>
          <p:spPr bwMode="gray">
            <a:xfrm>
              <a:off x="816" y="2304"/>
              <a:ext cx="1440" cy="393"/>
            </a:xfrm>
            <a:prstGeom prst="rect">
              <a:avLst/>
            </a:prstGeom>
            <a:gradFill>
              <a:gsLst>
                <a:gs pos="0">
                  <a:srgbClr val="FF3302"/>
                </a:gs>
                <a:gs pos="100000">
                  <a:srgbClr val="C00000"/>
                </a:gs>
              </a:gsLst>
              <a:lin ang="0" scaled="0"/>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normAutofit/>
            </a:bodyPr>
            <a:lstStyle/>
            <a:p>
              <a:pPr algn="ctr" defTabSz="914400"/>
              <a:r>
                <a:rPr lang="zh-CN" altLang="en-US" sz="1865" b="1" dirty="0">
                  <a:solidFill>
                    <a:prstClr val="white"/>
                  </a:solidFill>
                  <a:latin typeface="微软雅黑" panose="020B0503020204020204" pitchFamily="34" charset="-122"/>
                  <a:ea typeface="微软雅黑" panose="020B0503020204020204" pitchFamily="34" charset="-122"/>
                </a:rPr>
                <a:t>港珠澳大桥这是世界上最长的跨海大桥，</a:t>
              </a:r>
              <a:r>
                <a:rPr lang="zh-CN" altLang="zh-CN" sz="1865" b="1" dirty="0">
                  <a:solidFill>
                    <a:prstClr val="white"/>
                  </a:solidFill>
                  <a:latin typeface="幼圆" panose="02010509060101010101" pitchFamily="49" charset="-122"/>
                  <a:ea typeface="幼圆" panose="02010509060101010101" pitchFamily="49" charset="-122"/>
                </a:rPr>
                <a:t>兼具世界上最长的沉管海底隧道</a:t>
              </a:r>
              <a:r>
                <a:rPr lang="en-US" altLang="zh-CN" sz="1865" b="1" dirty="0">
                  <a:solidFill>
                    <a:prstClr val="white"/>
                  </a:solidFill>
                  <a:latin typeface="幼圆" panose="02010509060101010101" pitchFamily="49" charset="-122"/>
                  <a:ea typeface="幼圆" panose="02010509060101010101" pitchFamily="49" charset="-122"/>
                </a:rPr>
                <a:t>--</a:t>
              </a:r>
              <a:r>
                <a:rPr lang="zh-CN" altLang="zh-CN" sz="1865" b="1" dirty="0">
                  <a:solidFill>
                    <a:prstClr val="white"/>
                  </a:solidFill>
                  <a:latin typeface="幼圆" panose="02010509060101010101" pitchFamily="49" charset="-122"/>
                  <a:ea typeface="幼圆" panose="02010509060101010101" pitchFamily="49" charset="-122"/>
                </a:rPr>
                <a:t>港珠澳大桥</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5"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0.70"/>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1_Office 主题​​">
  <a:themeElements>
    <a:clrScheme name="自定义 244">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C00000"/>
      </a:hlink>
      <a:folHlink>
        <a:srgbClr val="C0000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2627</Words>
  <Application>WPS 演示</Application>
  <PresentationFormat>宽屏</PresentationFormat>
  <Paragraphs>178</Paragraphs>
  <Slides>24</Slides>
  <Notes>24</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24</vt:i4>
      </vt:variant>
    </vt:vector>
  </HeadingPairs>
  <TitlesOfParts>
    <vt:vector size="47" baseType="lpstr">
      <vt:lpstr>Arial</vt:lpstr>
      <vt:lpstr>宋体</vt:lpstr>
      <vt:lpstr>Wingdings</vt:lpstr>
      <vt:lpstr>微软雅黑</vt:lpstr>
      <vt:lpstr>Arial Black</vt:lpstr>
      <vt:lpstr>华文细黑</vt:lpstr>
      <vt:lpstr>Arial</vt:lpstr>
      <vt:lpstr>等线</vt:lpstr>
      <vt:lpstr>方正苏新诗柳楷简体-yolan</vt:lpstr>
      <vt:lpstr>Impact</vt:lpstr>
      <vt:lpstr>Agency FB</vt:lpstr>
      <vt:lpstr>Trebuchet MS</vt:lpstr>
      <vt:lpstr>Malgun Gothic</vt:lpstr>
      <vt:lpstr>Calibri</vt:lpstr>
      <vt:lpstr>Gill Sans</vt:lpstr>
      <vt:lpstr>Segoe Print</vt:lpstr>
      <vt:lpstr>幼圆</vt:lpstr>
      <vt:lpstr>Arial Unicode MS</vt:lpstr>
      <vt:lpstr>Roboto Light</vt:lpstr>
      <vt:lpstr>Wide Latin</vt:lpstr>
      <vt:lpstr>华文新魏</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歉然安可</dc:creator>
  <cp:lastModifiedBy>二木</cp:lastModifiedBy>
  <cp:revision>11</cp:revision>
  <dcterms:created xsi:type="dcterms:W3CDTF">2018-03-28T15:41:00Z</dcterms:created>
  <dcterms:modified xsi:type="dcterms:W3CDTF">2020-10-16T05:19:14Z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